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60" r:id="rId5"/>
    <p:sldId id="259" r:id="rId6"/>
    <p:sldId id="258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39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0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7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3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4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8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90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6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3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0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35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53CEF-6488-445F-B484-EEEDB8580884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280DE-4E9A-4D31-AF58-E46036E86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Ne2K </a:t>
            </a:r>
            <a:r>
              <a:rPr lang="en-US" dirty="0" smtClean="0"/>
              <a:t>Gas Energy </a:t>
            </a:r>
            <a:r>
              <a:rPr lang="en-US" dirty="0"/>
              <a:t>Resolution </a:t>
            </a:r>
            <a:r>
              <a:rPr lang="en-US" dirty="0" smtClean="0"/>
              <a:t>Measurement at BNL (I)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B.Azmoun</a:t>
            </a:r>
            <a:r>
              <a:rPr lang="en-US" dirty="0" smtClean="0"/>
              <a:t>, 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20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2989" r="3239" b="2526"/>
          <a:stretch/>
        </p:blipFill>
        <p:spPr>
          <a:xfrm>
            <a:off x="2584624" y="886724"/>
            <a:ext cx="6486861" cy="4625788"/>
          </a:xfrm>
          <a:prstGeom prst="rect">
            <a:avLst/>
          </a:prstGeom>
        </p:spPr>
      </p:pic>
      <p:sp>
        <p:nvSpPr>
          <p:cNvPr id="6" name="Title 10"/>
          <p:cNvSpPr txBox="1">
            <a:spLocks/>
          </p:cNvSpPr>
          <p:nvPr/>
        </p:nvSpPr>
        <p:spPr>
          <a:xfrm>
            <a:off x="0" y="0"/>
            <a:ext cx="10515600" cy="8096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WIS </a:t>
            </a:r>
            <a:r>
              <a:rPr lang="en-US" dirty="0" err="1" smtClean="0"/>
              <a:t>SetUp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03154" y="5589611"/>
            <a:ext cx="4938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WIS energy resolution in Ne2K gas ~24%(sigma)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BNL will repeat measurement for verification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3629" y="3667125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140um pitch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713627" y="3894826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280um pitch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713628" y="4102730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280um pitch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3628" y="432820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140um pitch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4205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409965" y="696335"/>
            <a:ext cx="91700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Ne2K gas (Ne-CF4-iC4H10 95/3/2), Flow = 1.4slpm(insures high purity), Press.~</a:t>
            </a:r>
            <a:r>
              <a:rPr lang="en-US" dirty="0" err="1"/>
              <a:t>atm</a:t>
            </a:r>
            <a:r>
              <a:rPr lang="en-US" dirty="0"/>
              <a:t>. (low impedance), Temp=22C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4GEM(All): Std</a:t>
            </a:r>
            <a:r>
              <a:rPr lang="en-US" dirty="0"/>
              <a:t>. CERN Cu 4-way segmented </a:t>
            </a:r>
            <a:r>
              <a:rPr lang="en-US" dirty="0" smtClean="0"/>
              <a:t>foils; </a:t>
            </a:r>
            <a:r>
              <a:rPr lang="en-US" dirty="0" smtClean="0">
                <a:solidFill>
                  <a:srgbClr val="FF0000"/>
                </a:solidFill>
              </a:rPr>
              <a:t>pitch-inner/outer </a:t>
            </a:r>
            <a:r>
              <a:rPr lang="en-US" dirty="0">
                <a:solidFill>
                  <a:srgbClr val="FF0000"/>
                </a:solidFill>
              </a:rPr>
              <a:t>hole: </a:t>
            </a:r>
            <a:r>
              <a:rPr lang="en-US" dirty="0" smtClean="0">
                <a:solidFill>
                  <a:srgbClr val="FF0000"/>
                </a:solidFill>
              </a:rPr>
              <a:t>140-50/70 um (we do not have 280um pitch GEMs)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[See </a:t>
            </a:r>
            <a:r>
              <a:rPr lang="en-US" dirty="0"/>
              <a:t>details of GEM </a:t>
            </a:r>
            <a:r>
              <a:rPr lang="en-US" dirty="0" err="1"/>
              <a:t>config</a:t>
            </a:r>
            <a:r>
              <a:rPr lang="en-US" dirty="0" smtClean="0"/>
              <a:t>. </a:t>
            </a:r>
            <a:r>
              <a:rPr lang="en-US" dirty="0"/>
              <a:t>in spreadsheet]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COMPASS Readout (grounded)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Collected charge from bottom electrode of bottom 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Fe55 flood source, no collimation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 out using histogram feature of scope (good zero crossing; no time slew)</a:t>
            </a:r>
          </a:p>
        </p:txBody>
      </p:sp>
      <p:sp>
        <p:nvSpPr>
          <p:cNvPr id="20" name="Title 10"/>
          <p:cNvSpPr txBox="1">
            <a:spLocks/>
          </p:cNvSpPr>
          <p:nvPr/>
        </p:nvSpPr>
        <p:spPr>
          <a:xfrm>
            <a:off x="0" y="0"/>
            <a:ext cx="10515600" cy="8096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BNL </a:t>
            </a:r>
            <a:r>
              <a:rPr lang="en-US" dirty="0" err="1" smtClean="0"/>
              <a:t>SetUp</a:t>
            </a:r>
            <a:endParaRPr lang="en-US" dirty="0"/>
          </a:p>
        </p:txBody>
      </p:sp>
      <p:pic>
        <p:nvPicPr>
          <p:cNvPr id="1026" name="Picture 2" descr="https://lh3.googleusercontent.com/Hp88BpwHBP-zDcjFOA34-kce0wwVn03Y5HdGZi9pxglIDNmAAPotAYja1ooZFKm83ZQlxQnVAJkDg7Kg0p1oQCgOtF1uNZa2Xkj1RQAyo835nULnuRjtjMC0CERbOth5FesZpEu95Ng__U98Ms7EyMuyhoTzlESKrLE1FNV5xyTN8JbQBd-qKEuhxgHtFuQBJd_CtdpmO6je8D5YX_LA8H54pK62VSF-daLEZEY8gW5fVKZ9LfBszCnUIFCg1PPxzfTeH9LN-25a87fN4FOSkMpqhmZSK7mC9dTlKwrwAQdl7qNHsWLDr2HUKVlenLDlafWBN_5IGckg6JAY829oMQvi0zhe7JBTUgq0m39fY7DeOX6SH7BEVq1hL8RsuFIqxPvUf_jyeAtYFlCRmJzYaPKclmMB5U0iFNl7bO1LOC5T3X8IXKSpFR-k3KyimaUTPEZJQFLok2iCnTnW-KZBowzoHlqcvADAwmtYmU6flBSaAkKJIIEPKTl43FlLYH6lqs4aqUlhQxxqU4SSQPH6R49zxw79k5Jm1pu3cuhYPTjGOK4XgtMcTbxXI6yh85UvP6Gl8lW7qvGJZ0zigVIaUSWcc58blMqoXMF3v95HAGk=w1315-h986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09" y="3671246"/>
            <a:ext cx="3167390" cy="237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272" t="51560" r="25919" b="28293"/>
          <a:stretch/>
        </p:blipFill>
        <p:spPr>
          <a:xfrm>
            <a:off x="8223438" y="3425762"/>
            <a:ext cx="3932897" cy="14562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6323" t="51066" r="29228" b="28051"/>
          <a:stretch/>
        </p:blipFill>
        <p:spPr>
          <a:xfrm>
            <a:off x="8223438" y="4896464"/>
            <a:ext cx="3924964" cy="1382991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331799" y="3583464"/>
            <a:ext cx="5156867" cy="2462723"/>
            <a:chOff x="3331799" y="3583464"/>
            <a:chExt cx="5156867" cy="2462723"/>
          </a:xfrm>
        </p:grpSpPr>
        <p:cxnSp>
          <p:nvCxnSpPr>
            <p:cNvPr id="23" name="Straight Connector 22"/>
            <p:cNvCxnSpPr/>
            <p:nvPr/>
          </p:nvCxnSpPr>
          <p:spPr bwMode="auto">
            <a:xfrm>
              <a:off x="4089063" y="3972389"/>
              <a:ext cx="1905000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>
              <a:off x="4294643" y="4615048"/>
              <a:ext cx="1738313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>
              <a:off x="4294643" y="4722709"/>
              <a:ext cx="1738313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>
              <a:off x="4294643" y="4830369"/>
              <a:ext cx="1738313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>
              <a:off x="4249400" y="4914183"/>
              <a:ext cx="1646238" cy="0"/>
            </a:xfrm>
            <a:prstGeom prst="line">
              <a:avLst/>
            </a:prstGeom>
            <a:ln w="38100" cmpd="sng">
              <a:solidFill>
                <a:srgbClr val="0070C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>
              <a:off x="4093825" y="4932673"/>
              <a:ext cx="1905000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/>
            <p:nvPr/>
          </p:nvSpPr>
          <p:spPr bwMode="auto">
            <a:xfrm>
              <a:off x="5173325" y="4514783"/>
              <a:ext cx="133350" cy="372280"/>
            </a:xfrm>
            <a:custGeom>
              <a:avLst/>
              <a:gdLst>
                <a:gd name="connsiteX0" fmla="*/ 29016 w 133791"/>
                <a:gd name="connsiteY0" fmla="*/ 0 h 479262"/>
                <a:gd name="connsiteX1" fmla="*/ 38541 w 133791"/>
                <a:gd name="connsiteY1" fmla="*/ 219075 h 479262"/>
                <a:gd name="connsiteX2" fmla="*/ 48066 w 133791"/>
                <a:gd name="connsiteY2" fmla="*/ 247650 h 479262"/>
                <a:gd name="connsiteX3" fmla="*/ 67116 w 133791"/>
                <a:gd name="connsiteY3" fmla="*/ 276225 h 479262"/>
                <a:gd name="connsiteX4" fmla="*/ 86166 w 133791"/>
                <a:gd name="connsiteY4" fmla="*/ 342900 h 479262"/>
                <a:gd name="connsiteX5" fmla="*/ 105216 w 133791"/>
                <a:gd name="connsiteY5" fmla="*/ 400050 h 479262"/>
                <a:gd name="connsiteX6" fmla="*/ 114741 w 133791"/>
                <a:gd name="connsiteY6" fmla="*/ 447675 h 479262"/>
                <a:gd name="connsiteX7" fmla="*/ 133791 w 133791"/>
                <a:gd name="connsiteY7" fmla="*/ 476250 h 47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91" h="479262">
                  <a:moveTo>
                    <a:pt x="29016" y="0"/>
                  </a:moveTo>
                  <a:cubicBezTo>
                    <a:pt x="0" y="87047"/>
                    <a:pt x="14106" y="31742"/>
                    <a:pt x="38541" y="219075"/>
                  </a:cubicBezTo>
                  <a:cubicBezTo>
                    <a:pt x="39840" y="229031"/>
                    <a:pt x="43576" y="238670"/>
                    <a:pt x="48066" y="247650"/>
                  </a:cubicBezTo>
                  <a:cubicBezTo>
                    <a:pt x="53186" y="257889"/>
                    <a:pt x="60766" y="266700"/>
                    <a:pt x="67116" y="276225"/>
                  </a:cubicBezTo>
                  <a:cubicBezTo>
                    <a:pt x="73466" y="298450"/>
                    <a:pt x="79368" y="320808"/>
                    <a:pt x="86166" y="342900"/>
                  </a:cubicBezTo>
                  <a:cubicBezTo>
                    <a:pt x="92071" y="362092"/>
                    <a:pt x="101278" y="380359"/>
                    <a:pt x="105216" y="400050"/>
                  </a:cubicBezTo>
                  <a:cubicBezTo>
                    <a:pt x="108391" y="415925"/>
                    <a:pt x="110814" y="431969"/>
                    <a:pt x="114741" y="447675"/>
                  </a:cubicBezTo>
                  <a:cubicBezTo>
                    <a:pt x="122638" y="479262"/>
                    <a:pt x="115058" y="476250"/>
                    <a:pt x="133791" y="4762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5166975" y="4483966"/>
              <a:ext cx="92075" cy="437613"/>
            </a:xfrm>
            <a:custGeom>
              <a:avLst/>
              <a:gdLst>
                <a:gd name="connsiteX0" fmla="*/ 6210 w 91935"/>
                <a:gd name="connsiteY0" fmla="*/ 20698 h 563623"/>
                <a:gd name="connsiteX1" fmla="*/ 34785 w 91935"/>
                <a:gd name="connsiteY1" fmla="*/ 115948 h 563623"/>
                <a:gd name="connsiteX2" fmla="*/ 44310 w 91935"/>
                <a:gd name="connsiteY2" fmla="*/ 154048 h 563623"/>
                <a:gd name="connsiteX3" fmla="*/ 63360 w 91935"/>
                <a:gd name="connsiteY3" fmla="*/ 201673 h 563623"/>
                <a:gd name="connsiteX4" fmla="*/ 91935 w 91935"/>
                <a:gd name="connsiteY4" fmla="*/ 296923 h 563623"/>
                <a:gd name="connsiteX5" fmla="*/ 72885 w 91935"/>
                <a:gd name="connsiteY5" fmla="*/ 354073 h 563623"/>
                <a:gd name="connsiteX6" fmla="*/ 34785 w 91935"/>
                <a:gd name="connsiteY6" fmla="*/ 411223 h 563623"/>
                <a:gd name="connsiteX7" fmla="*/ 15735 w 91935"/>
                <a:gd name="connsiteY7" fmla="*/ 563623 h 56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35" h="563623">
                  <a:moveTo>
                    <a:pt x="6210" y="20698"/>
                  </a:moveTo>
                  <a:cubicBezTo>
                    <a:pt x="28164" y="108515"/>
                    <a:pt x="0" y="0"/>
                    <a:pt x="34785" y="115948"/>
                  </a:cubicBezTo>
                  <a:cubicBezTo>
                    <a:pt x="38547" y="128487"/>
                    <a:pt x="40170" y="141629"/>
                    <a:pt x="44310" y="154048"/>
                  </a:cubicBezTo>
                  <a:cubicBezTo>
                    <a:pt x="49717" y="170268"/>
                    <a:pt x="57517" y="185605"/>
                    <a:pt x="63360" y="201673"/>
                  </a:cubicBezTo>
                  <a:cubicBezTo>
                    <a:pt x="81912" y="252690"/>
                    <a:pt x="80563" y="251436"/>
                    <a:pt x="91935" y="296923"/>
                  </a:cubicBezTo>
                  <a:cubicBezTo>
                    <a:pt x="85585" y="315973"/>
                    <a:pt x="84024" y="337365"/>
                    <a:pt x="72885" y="354073"/>
                  </a:cubicBezTo>
                  <a:lnTo>
                    <a:pt x="34785" y="411223"/>
                  </a:lnTo>
                  <a:cubicBezTo>
                    <a:pt x="9575" y="512065"/>
                    <a:pt x="15735" y="461241"/>
                    <a:pt x="15735" y="56362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5125700" y="4492594"/>
              <a:ext cx="49213" cy="440079"/>
            </a:xfrm>
            <a:custGeom>
              <a:avLst/>
              <a:gdLst>
                <a:gd name="connsiteX0" fmla="*/ 28575 w 48734"/>
                <a:gd name="connsiteY0" fmla="*/ 0 h 566649"/>
                <a:gd name="connsiteX1" fmla="*/ 38100 w 48734"/>
                <a:gd name="connsiteY1" fmla="*/ 285750 h 566649"/>
                <a:gd name="connsiteX2" fmla="*/ 47625 w 48734"/>
                <a:gd name="connsiteY2" fmla="*/ 314325 h 566649"/>
                <a:gd name="connsiteX3" fmla="*/ 28575 w 48734"/>
                <a:gd name="connsiteY3" fmla="*/ 371475 h 566649"/>
                <a:gd name="connsiteX4" fmla="*/ 0 w 48734"/>
                <a:gd name="connsiteY4" fmla="*/ 495300 h 566649"/>
                <a:gd name="connsiteX5" fmla="*/ 0 w 48734"/>
                <a:gd name="connsiteY5" fmla="*/ 53340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34" h="566649">
                  <a:moveTo>
                    <a:pt x="28575" y="0"/>
                  </a:moveTo>
                  <a:cubicBezTo>
                    <a:pt x="31750" y="95250"/>
                    <a:pt x="32335" y="190622"/>
                    <a:pt x="38100" y="285750"/>
                  </a:cubicBezTo>
                  <a:cubicBezTo>
                    <a:pt x="38707" y="295772"/>
                    <a:pt x="48734" y="304346"/>
                    <a:pt x="47625" y="314325"/>
                  </a:cubicBezTo>
                  <a:cubicBezTo>
                    <a:pt x="45407" y="334283"/>
                    <a:pt x="34092" y="352167"/>
                    <a:pt x="28575" y="371475"/>
                  </a:cubicBezTo>
                  <a:cubicBezTo>
                    <a:pt x="13257" y="425087"/>
                    <a:pt x="9924" y="445681"/>
                    <a:pt x="0" y="495300"/>
                  </a:cubicBezTo>
                  <a:cubicBezTo>
                    <a:pt x="21890" y="560969"/>
                    <a:pt x="33249" y="566649"/>
                    <a:pt x="0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5078075" y="4480267"/>
              <a:ext cx="114300" cy="442545"/>
            </a:xfrm>
            <a:custGeom>
              <a:avLst/>
              <a:gdLst>
                <a:gd name="connsiteX0" fmla="*/ 66932 w 114557"/>
                <a:gd name="connsiteY0" fmla="*/ 6705 h 570441"/>
                <a:gd name="connsiteX1" fmla="*/ 85982 w 114557"/>
                <a:gd name="connsiteY1" fmla="*/ 159105 h 570441"/>
                <a:gd name="connsiteX2" fmla="*/ 95507 w 114557"/>
                <a:gd name="connsiteY2" fmla="*/ 197205 h 570441"/>
                <a:gd name="connsiteX3" fmla="*/ 105032 w 114557"/>
                <a:gd name="connsiteY3" fmla="*/ 330555 h 570441"/>
                <a:gd name="connsiteX4" fmla="*/ 114557 w 114557"/>
                <a:gd name="connsiteY4" fmla="*/ 359130 h 570441"/>
                <a:gd name="connsiteX5" fmla="*/ 85982 w 114557"/>
                <a:gd name="connsiteY5" fmla="*/ 435330 h 570441"/>
                <a:gd name="connsiteX6" fmla="*/ 66932 w 114557"/>
                <a:gd name="connsiteY6" fmla="*/ 473430 h 570441"/>
                <a:gd name="connsiteX7" fmla="*/ 257 w 114557"/>
                <a:gd name="connsiteY7" fmla="*/ 511530 h 570441"/>
                <a:gd name="connsiteX8" fmla="*/ 57407 w 114557"/>
                <a:gd name="connsiteY8" fmla="*/ 549630 h 570441"/>
                <a:gd name="connsiteX9" fmla="*/ 95507 w 114557"/>
                <a:gd name="connsiteY9" fmla="*/ 568680 h 57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557" h="570441">
                  <a:moveTo>
                    <a:pt x="66932" y="6705"/>
                  </a:moveTo>
                  <a:cubicBezTo>
                    <a:pt x="91591" y="80681"/>
                    <a:pt x="67264" y="0"/>
                    <a:pt x="85982" y="159105"/>
                  </a:cubicBezTo>
                  <a:cubicBezTo>
                    <a:pt x="87512" y="172106"/>
                    <a:pt x="92332" y="184505"/>
                    <a:pt x="95507" y="197205"/>
                  </a:cubicBezTo>
                  <a:cubicBezTo>
                    <a:pt x="98682" y="241655"/>
                    <a:pt x="99825" y="286297"/>
                    <a:pt x="105032" y="330555"/>
                  </a:cubicBezTo>
                  <a:cubicBezTo>
                    <a:pt x="106205" y="340526"/>
                    <a:pt x="114557" y="349090"/>
                    <a:pt x="114557" y="359130"/>
                  </a:cubicBezTo>
                  <a:cubicBezTo>
                    <a:pt x="114557" y="407293"/>
                    <a:pt x="105690" y="400842"/>
                    <a:pt x="85982" y="435330"/>
                  </a:cubicBezTo>
                  <a:cubicBezTo>
                    <a:pt x="78937" y="447658"/>
                    <a:pt x="76173" y="462649"/>
                    <a:pt x="66932" y="473430"/>
                  </a:cubicBezTo>
                  <a:cubicBezTo>
                    <a:pt x="43866" y="500340"/>
                    <a:pt x="29304" y="501848"/>
                    <a:pt x="257" y="511530"/>
                  </a:cubicBezTo>
                  <a:cubicBezTo>
                    <a:pt x="33740" y="561755"/>
                    <a:pt x="0" y="525027"/>
                    <a:pt x="57407" y="549630"/>
                  </a:cubicBezTo>
                  <a:cubicBezTo>
                    <a:pt x="105966" y="570441"/>
                    <a:pt x="69724" y="568680"/>
                    <a:pt x="95507" y="56868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5163800" y="4459312"/>
              <a:ext cx="85725" cy="469664"/>
            </a:xfrm>
            <a:custGeom>
              <a:avLst/>
              <a:gdLst>
                <a:gd name="connsiteX0" fmla="*/ 28575 w 86513"/>
                <a:gd name="connsiteY0" fmla="*/ 4579 h 604654"/>
                <a:gd name="connsiteX1" fmla="*/ 47625 w 86513"/>
                <a:gd name="connsiteY1" fmla="*/ 204604 h 604654"/>
                <a:gd name="connsiteX2" fmla="*/ 57150 w 86513"/>
                <a:gd name="connsiteY2" fmla="*/ 252229 h 604654"/>
                <a:gd name="connsiteX3" fmla="*/ 38100 w 86513"/>
                <a:gd name="connsiteY3" fmla="*/ 290329 h 604654"/>
                <a:gd name="connsiteX4" fmla="*/ 19050 w 86513"/>
                <a:gd name="connsiteY4" fmla="*/ 318904 h 604654"/>
                <a:gd name="connsiteX5" fmla="*/ 9525 w 86513"/>
                <a:gd name="connsiteY5" fmla="*/ 366529 h 604654"/>
                <a:gd name="connsiteX6" fmla="*/ 0 w 86513"/>
                <a:gd name="connsiteY6" fmla="*/ 395104 h 604654"/>
                <a:gd name="connsiteX7" fmla="*/ 19050 w 86513"/>
                <a:gd name="connsiteY7" fmla="*/ 461779 h 604654"/>
                <a:gd name="connsiteX8" fmla="*/ 76200 w 86513"/>
                <a:gd name="connsiteY8" fmla="*/ 509404 h 604654"/>
                <a:gd name="connsiteX9" fmla="*/ 85725 w 86513"/>
                <a:gd name="connsiteY9" fmla="*/ 604654 h 60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13" h="604654">
                  <a:moveTo>
                    <a:pt x="28575" y="4579"/>
                  </a:moveTo>
                  <a:cubicBezTo>
                    <a:pt x="57553" y="91512"/>
                    <a:pt x="29833" y="0"/>
                    <a:pt x="47625" y="204604"/>
                  </a:cubicBezTo>
                  <a:cubicBezTo>
                    <a:pt x="49027" y="220733"/>
                    <a:pt x="53975" y="236354"/>
                    <a:pt x="57150" y="252229"/>
                  </a:cubicBezTo>
                  <a:cubicBezTo>
                    <a:pt x="50800" y="264929"/>
                    <a:pt x="45145" y="278001"/>
                    <a:pt x="38100" y="290329"/>
                  </a:cubicBezTo>
                  <a:cubicBezTo>
                    <a:pt x="32420" y="300268"/>
                    <a:pt x="23070" y="308185"/>
                    <a:pt x="19050" y="318904"/>
                  </a:cubicBezTo>
                  <a:cubicBezTo>
                    <a:pt x="13366" y="334063"/>
                    <a:pt x="13452" y="350823"/>
                    <a:pt x="9525" y="366529"/>
                  </a:cubicBezTo>
                  <a:cubicBezTo>
                    <a:pt x="7090" y="376269"/>
                    <a:pt x="3175" y="385579"/>
                    <a:pt x="0" y="395104"/>
                  </a:cubicBezTo>
                  <a:cubicBezTo>
                    <a:pt x="1270" y="400185"/>
                    <a:pt x="13584" y="453580"/>
                    <a:pt x="19050" y="461779"/>
                  </a:cubicBezTo>
                  <a:cubicBezTo>
                    <a:pt x="33718" y="483781"/>
                    <a:pt x="55115" y="495347"/>
                    <a:pt x="76200" y="509404"/>
                  </a:cubicBezTo>
                  <a:cubicBezTo>
                    <a:pt x="86513" y="591905"/>
                    <a:pt x="85725" y="560006"/>
                    <a:pt x="85725" y="604654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4782800" y="4514783"/>
              <a:ext cx="133350" cy="369814"/>
            </a:xfrm>
            <a:custGeom>
              <a:avLst/>
              <a:gdLst>
                <a:gd name="connsiteX0" fmla="*/ 133350 w 133350"/>
                <a:gd name="connsiteY0" fmla="*/ 0 h 476250"/>
                <a:gd name="connsiteX1" fmla="*/ 123825 w 133350"/>
                <a:gd name="connsiteY1" fmla="*/ 171450 h 476250"/>
                <a:gd name="connsiteX2" fmla="*/ 104775 w 133350"/>
                <a:gd name="connsiteY2" fmla="*/ 209550 h 476250"/>
                <a:gd name="connsiteX3" fmla="*/ 95250 w 133350"/>
                <a:gd name="connsiteY3" fmla="*/ 247650 h 476250"/>
                <a:gd name="connsiteX4" fmla="*/ 76200 w 133350"/>
                <a:gd name="connsiteY4" fmla="*/ 276225 h 476250"/>
                <a:gd name="connsiteX5" fmla="*/ 57150 w 133350"/>
                <a:gd name="connsiteY5" fmla="*/ 333375 h 476250"/>
                <a:gd name="connsiteX6" fmla="*/ 19050 w 133350"/>
                <a:gd name="connsiteY6" fmla="*/ 419100 h 476250"/>
                <a:gd name="connsiteX7" fmla="*/ 9525 w 133350"/>
                <a:gd name="connsiteY7" fmla="*/ 447675 h 476250"/>
                <a:gd name="connsiteX8" fmla="*/ 0 w 133350"/>
                <a:gd name="connsiteY8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476250">
                  <a:moveTo>
                    <a:pt x="133350" y="0"/>
                  </a:moveTo>
                  <a:cubicBezTo>
                    <a:pt x="130175" y="57150"/>
                    <a:pt x="131559" y="114737"/>
                    <a:pt x="123825" y="171450"/>
                  </a:cubicBezTo>
                  <a:cubicBezTo>
                    <a:pt x="121907" y="185519"/>
                    <a:pt x="109761" y="196255"/>
                    <a:pt x="104775" y="209550"/>
                  </a:cubicBezTo>
                  <a:cubicBezTo>
                    <a:pt x="100178" y="221807"/>
                    <a:pt x="100407" y="235618"/>
                    <a:pt x="95250" y="247650"/>
                  </a:cubicBezTo>
                  <a:cubicBezTo>
                    <a:pt x="90741" y="258172"/>
                    <a:pt x="80849" y="265764"/>
                    <a:pt x="76200" y="276225"/>
                  </a:cubicBezTo>
                  <a:cubicBezTo>
                    <a:pt x="68045" y="294575"/>
                    <a:pt x="68289" y="316667"/>
                    <a:pt x="57150" y="333375"/>
                  </a:cubicBezTo>
                  <a:cubicBezTo>
                    <a:pt x="26961" y="378658"/>
                    <a:pt x="41720" y="351090"/>
                    <a:pt x="19050" y="419100"/>
                  </a:cubicBezTo>
                  <a:lnTo>
                    <a:pt x="9525" y="447675"/>
                  </a:ln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4878050" y="4529576"/>
              <a:ext cx="30163" cy="355021"/>
            </a:xfrm>
            <a:custGeom>
              <a:avLst/>
              <a:gdLst>
                <a:gd name="connsiteX0" fmla="*/ 0 w 30186"/>
                <a:gd name="connsiteY0" fmla="*/ 0 h 457200"/>
                <a:gd name="connsiteX1" fmla="*/ 9525 w 30186"/>
                <a:gd name="connsiteY1" fmla="*/ 361950 h 457200"/>
                <a:gd name="connsiteX2" fmla="*/ 28575 w 30186"/>
                <a:gd name="connsiteY2" fmla="*/ 409575 h 457200"/>
                <a:gd name="connsiteX3" fmla="*/ 19050 w 30186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86" h="457200">
                  <a:moveTo>
                    <a:pt x="0" y="0"/>
                  </a:moveTo>
                  <a:cubicBezTo>
                    <a:pt x="3175" y="120650"/>
                    <a:pt x="1125" y="241551"/>
                    <a:pt x="9525" y="361950"/>
                  </a:cubicBezTo>
                  <a:cubicBezTo>
                    <a:pt x="10715" y="379006"/>
                    <a:pt x="26874" y="392562"/>
                    <a:pt x="28575" y="409575"/>
                  </a:cubicBezTo>
                  <a:cubicBezTo>
                    <a:pt x="30186" y="425684"/>
                    <a:pt x="19050" y="457200"/>
                    <a:pt x="1905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4820900" y="4559161"/>
              <a:ext cx="142875" cy="369814"/>
            </a:xfrm>
            <a:custGeom>
              <a:avLst/>
              <a:gdLst>
                <a:gd name="connsiteX0" fmla="*/ 85725 w 142875"/>
                <a:gd name="connsiteY0" fmla="*/ 0 h 476250"/>
                <a:gd name="connsiteX1" fmla="*/ 95250 w 142875"/>
                <a:gd name="connsiteY1" fmla="*/ 57150 h 476250"/>
                <a:gd name="connsiteX2" fmla="*/ 104775 w 142875"/>
                <a:gd name="connsiteY2" fmla="*/ 104775 h 476250"/>
                <a:gd name="connsiteX3" fmla="*/ 123825 w 142875"/>
                <a:gd name="connsiteY3" fmla="*/ 247650 h 476250"/>
                <a:gd name="connsiteX4" fmla="*/ 142875 w 142875"/>
                <a:gd name="connsiteY4" fmla="*/ 276225 h 476250"/>
                <a:gd name="connsiteX5" fmla="*/ 123825 w 142875"/>
                <a:gd name="connsiteY5" fmla="*/ 333375 h 476250"/>
                <a:gd name="connsiteX6" fmla="*/ 85725 w 142875"/>
                <a:gd name="connsiteY6" fmla="*/ 342900 h 476250"/>
                <a:gd name="connsiteX7" fmla="*/ 57150 w 142875"/>
                <a:gd name="connsiteY7" fmla="*/ 361950 h 476250"/>
                <a:gd name="connsiteX8" fmla="*/ 19050 w 142875"/>
                <a:gd name="connsiteY8" fmla="*/ 419100 h 476250"/>
                <a:gd name="connsiteX9" fmla="*/ 0 w 142875"/>
                <a:gd name="connsiteY9" fmla="*/ 447675 h 476250"/>
                <a:gd name="connsiteX10" fmla="*/ 0 w 142875"/>
                <a:gd name="connsiteY10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476250">
                  <a:moveTo>
                    <a:pt x="85725" y="0"/>
                  </a:moveTo>
                  <a:cubicBezTo>
                    <a:pt x="88900" y="19050"/>
                    <a:pt x="91795" y="38149"/>
                    <a:pt x="95250" y="57150"/>
                  </a:cubicBezTo>
                  <a:cubicBezTo>
                    <a:pt x="98146" y="73078"/>
                    <a:pt x="102883" y="88697"/>
                    <a:pt x="104775" y="104775"/>
                  </a:cubicBezTo>
                  <a:cubicBezTo>
                    <a:pt x="108049" y="132603"/>
                    <a:pt x="104071" y="208141"/>
                    <a:pt x="123825" y="247650"/>
                  </a:cubicBezTo>
                  <a:cubicBezTo>
                    <a:pt x="128945" y="257889"/>
                    <a:pt x="136525" y="266700"/>
                    <a:pt x="142875" y="276225"/>
                  </a:cubicBezTo>
                  <a:cubicBezTo>
                    <a:pt x="136525" y="295275"/>
                    <a:pt x="136893" y="318129"/>
                    <a:pt x="123825" y="333375"/>
                  </a:cubicBezTo>
                  <a:cubicBezTo>
                    <a:pt x="115306" y="343314"/>
                    <a:pt x="97757" y="337743"/>
                    <a:pt x="85725" y="342900"/>
                  </a:cubicBezTo>
                  <a:cubicBezTo>
                    <a:pt x="75203" y="347409"/>
                    <a:pt x="66675" y="355600"/>
                    <a:pt x="57150" y="361950"/>
                  </a:cubicBezTo>
                  <a:lnTo>
                    <a:pt x="19050" y="419100"/>
                  </a:lnTo>
                  <a:cubicBezTo>
                    <a:pt x="12700" y="428625"/>
                    <a:pt x="0" y="436227"/>
                    <a:pt x="0" y="447675"/>
                  </a:cubicBez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4839950" y="4588746"/>
              <a:ext cx="114300" cy="303248"/>
            </a:xfrm>
            <a:custGeom>
              <a:avLst/>
              <a:gdLst>
                <a:gd name="connsiteX0" fmla="*/ 0 w 114300"/>
                <a:gd name="connsiteY0" fmla="*/ 0 h 390525"/>
                <a:gd name="connsiteX1" fmla="*/ 38100 w 114300"/>
                <a:gd name="connsiteY1" fmla="*/ 180975 h 390525"/>
                <a:gd name="connsiteX2" fmla="*/ 57150 w 114300"/>
                <a:gd name="connsiteY2" fmla="*/ 209550 h 390525"/>
                <a:gd name="connsiteX3" fmla="*/ 66675 w 114300"/>
                <a:gd name="connsiteY3" fmla="*/ 257175 h 390525"/>
                <a:gd name="connsiteX4" fmla="*/ 95250 w 114300"/>
                <a:gd name="connsiteY4" fmla="*/ 295275 h 390525"/>
                <a:gd name="connsiteX5" fmla="*/ 114300 w 114300"/>
                <a:gd name="connsiteY5" fmla="*/ 333375 h 390525"/>
                <a:gd name="connsiteX6" fmla="*/ 104775 w 114300"/>
                <a:gd name="connsiteY6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390525">
                  <a:moveTo>
                    <a:pt x="0" y="0"/>
                  </a:moveTo>
                  <a:cubicBezTo>
                    <a:pt x="12700" y="60325"/>
                    <a:pt x="21880" y="121500"/>
                    <a:pt x="38100" y="180975"/>
                  </a:cubicBezTo>
                  <a:cubicBezTo>
                    <a:pt x="41112" y="192019"/>
                    <a:pt x="53130" y="198831"/>
                    <a:pt x="57150" y="209550"/>
                  </a:cubicBezTo>
                  <a:cubicBezTo>
                    <a:pt x="62834" y="224709"/>
                    <a:pt x="60100" y="242381"/>
                    <a:pt x="66675" y="257175"/>
                  </a:cubicBezTo>
                  <a:cubicBezTo>
                    <a:pt x="73122" y="271682"/>
                    <a:pt x="86836" y="281813"/>
                    <a:pt x="95250" y="295275"/>
                  </a:cubicBezTo>
                  <a:cubicBezTo>
                    <a:pt x="102775" y="307316"/>
                    <a:pt x="107950" y="320675"/>
                    <a:pt x="114300" y="333375"/>
                  </a:cubicBezTo>
                  <a:cubicBezTo>
                    <a:pt x="104152" y="384113"/>
                    <a:pt x="104775" y="364811"/>
                    <a:pt x="104775" y="3905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4744700" y="4544369"/>
              <a:ext cx="142875" cy="362418"/>
            </a:xfrm>
            <a:custGeom>
              <a:avLst/>
              <a:gdLst>
                <a:gd name="connsiteX0" fmla="*/ 142875 w 142875"/>
                <a:gd name="connsiteY0" fmla="*/ 0 h 466725"/>
                <a:gd name="connsiteX1" fmla="*/ 133350 w 142875"/>
                <a:gd name="connsiteY1" fmla="*/ 228600 h 466725"/>
                <a:gd name="connsiteX2" fmla="*/ 114300 w 142875"/>
                <a:gd name="connsiteY2" fmla="*/ 304800 h 466725"/>
                <a:gd name="connsiteX3" fmla="*/ 85725 w 142875"/>
                <a:gd name="connsiteY3" fmla="*/ 323850 h 466725"/>
                <a:gd name="connsiteX4" fmla="*/ 76200 w 142875"/>
                <a:gd name="connsiteY4" fmla="*/ 361950 h 466725"/>
                <a:gd name="connsiteX5" fmla="*/ 85725 w 142875"/>
                <a:gd name="connsiteY5" fmla="*/ 390525 h 466725"/>
                <a:gd name="connsiteX6" fmla="*/ 57150 w 142875"/>
                <a:gd name="connsiteY6" fmla="*/ 428625 h 466725"/>
                <a:gd name="connsiteX7" fmla="*/ 38100 w 142875"/>
                <a:gd name="connsiteY7" fmla="*/ 457200 h 466725"/>
                <a:gd name="connsiteX8" fmla="*/ 0 w 142875"/>
                <a:gd name="connsiteY8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466725">
                  <a:moveTo>
                    <a:pt x="142875" y="0"/>
                  </a:moveTo>
                  <a:cubicBezTo>
                    <a:pt x="139700" y="76200"/>
                    <a:pt x="138597" y="152515"/>
                    <a:pt x="133350" y="228600"/>
                  </a:cubicBezTo>
                  <a:cubicBezTo>
                    <a:pt x="133216" y="230547"/>
                    <a:pt x="121899" y="295301"/>
                    <a:pt x="114300" y="304800"/>
                  </a:cubicBezTo>
                  <a:cubicBezTo>
                    <a:pt x="107149" y="313739"/>
                    <a:pt x="95250" y="317500"/>
                    <a:pt x="85725" y="323850"/>
                  </a:cubicBezTo>
                  <a:cubicBezTo>
                    <a:pt x="82550" y="336550"/>
                    <a:pt x="76200" y="348859"/>
                    <a:pt x="76200" y="361950"/>
                  </a:cubicBezTo>
                  <a:cubicBezTo>
                    <a:pt x="76200" y="371990"/>
                    <a:pt x="88483" y="380871"/>
                    <a:pt x="85725" y="390525"/>
                  </a:cubicBezTo>
                  <a:cubicBezTo>
                    <a:pt x="81364" y="405789"/>
                    <a:pt x="66377" y="415707"/>
                    <a:pt x="57150" y="428625"/>
                  </a:cubicBezTo>
                  <a:cubicBezTo>
                    <a:pt x="50496" y="437940"/>
                    <a:pt x="47625" y="450850"/>
                    <a:pt x="38100" y="457200"/>
                  </a:cubicBezTo>
                  <a:cubicBezTo>
                    <a:pt x="27208" y="464462"/>
                    <a:pt x="0" y="466725"/>
                    <a:pt x="0" y="4667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4714538" y="4548067"/>
              <a:ext cx="161925" cy="341461"/>
            </a:xfrm>
            <a:custGeom>
              <a:avLst/>
              <a:gdLst>
                <a:gd name="connsiteX0" fmla="*/ 160935 w 160935"/>
                <a:gd name="connsiteY0" fmla="*/ 0 h 438912"/>
                <a:gd name="connsiteX1" fmla="*/ 131674 w 160935"/>
                <a:gd name="connsiteY1" fmla="*/ 36576 h 438912"/>
                <a:gd name="connsiteX2" fmla="*/ 102413 w 160935"/>
                <a:gd name="connsiteY2" fmla="*/ 117043 h 438912"/>
                <a:gd name="connsiteX3" fmla="*/ 80468 w 160935"/>
                <a:gd name="connsiteY3" fmla="*/ 160935 h 438912"/>
                <a:gd name="connsiteX4" fmla="*/ 51207 w 160935"/>
                <a:gd name="connsiteY4" fmla="*/ 219456 h 438912"/>
                <a:gd name="connsiteX5" fmla="*/ 65837 w 160935"/>
                <a:gd name="connsiteY5" fmla="*/ 270663 h 438912"/>
                <a:gd name="connsiteX6" fmla="*/ 102413 w 160935"/>
                <a:gd name="connsiteY6" fmla="*/ 329184 h 438912"/>
                <a:gd name="connsiteX7" fmla="*/ 80468 w 160935"/>
                <a:gd name="connsiteY7" fmla="*/ 343815 h 438912"/>
                <a:gd name="connsiteX8" fmla="*/ 65837 w 160935"/>
                <a:gd name="connsiteY8" fmla="*/ 365760 h 438912"/>
                <a:gd name="connsiteX9" fmla="*/ 43892 w 160935"/>
                <a:gd name="connsiteY9" fmla="*/ 395021 h 438912"/>
                <a:gd name="connsiteX10" fmla="*/ 29261 w 160935"/>
                <a:gd name="connsiteY10" fmla="*/ 416967 h 438912"/>
                <a:gd name="connsiteX11" fmla="*/ 0 w 160935"/>
                <a:gd name="connsiteY11" fmla="*/ 438912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0935" h="438912">
                  <a:moveTo>
                    <a:pt x="160935" y="0"/>
                  </a:moveTo>
                  <a:cubicBezTo>
                    <a:pt x="151181" y="12192"/>
                    <a:pt x="137824" y="22225"/>
                    <a:pt x="131674" y="36576"/>
                  </a:cubicBezTo>
                  <a:cubicBezTo>
                    <a:pt x="89343" y="135349"/>
                    <a:pt x="140980" y="78478"/>
                    <a:pt x="102413" y="117043"/>
                  </a:cubicBezTo>
                  <a:cubicBezTo>
                    <a:pt x="95098" y="131674"/>
                    <a:pt x="88301" y="146575"/>
                    <a:pt x="80468" y="160935"/>
                  </a:cubicBezTo>
                  <a:cubicBezTo>
                    <a:pt x="50852" y="215233"/>
                    <a:pt x="65027" y="177997"/>
                    <a:pt x="51207" y="219456"/>
                  </a:cubicBezTo>
                  <a:cubicBezTo>
                    <a:pt x="56084" y="236525"/>
                    <a:pt x="57898" y="254785"/>
                    <a:pt x="65837" y="270663"/>
                  </a:cubicBezTo>
                  <a:cubicBezTo>
                    <a:pt x="125475" y="389940"/>
                    <a:pt x="77538" y="254558"/>
                    <a:pt x="102413" y="329184"/>
                  </a:cubicBezTo>
                  <a:cubicBezTo>
                    <a:pt x="95098" y="334061"/>
                    <a:pt x="86685" y="337598"/>
                    <a:pt x="80468" y="343815"/>
                  </a:cubicBezTo>
                  <a:cubicBezTo>
                    <a:pt x="74251" y="350032"/>
                    <a:pt x="70947" y="358606"/>
                    <a:pt x="65837" y="365760"/>
                  </a:cubicBezTo>
                  <a:cubicBezTo>
                    <a:pt x="58751" y="375681"/>
                    <a:pt x="50978" y="385100"/>
                    <a:pt x="43892" y="395021"/>
                  </a:cubicBezTo>
                  <a:cubicBezTo>
                    <a:pt x="38782" y="402175"/>
                    <a:pt x="35478" y="410750"/>
                    <a:pt x="29261" y="416967"/>
                  </a:cubicBezTo>
                  <a:cubicBezTo>
                    <a:pt x="20640" y="425588"/>
                    <a:pt x="0" y="438912"/>
                    <a:pt x="0" y="43891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4749463" y="4576419"/>
              <a:ext cx="155575" cy="341462"/>
            </a:xfrm>
            <a:custGeom>
              <a:avLst/>
              <a:gdLst>
                <a:gd name="connsiteX0" fmla="*/ 155162 w 155162"/>
                <a:gd name="connsiteY0" fmla="*/ 0 h 438912"/>
                <a:gd name="connsiteX1" fmla="*/ 133216 w 155162"/>
                <a:gd name="connsiteY1" fmla="*/ 73152 h 438912"/>
                <a:gd name="connsiteX2" fmla="*/ 103955 w 155162"/>
                <a:gd name="connsiteY2" fmla="*/ 87783 h 438912"/>
                <a:gd name="connsiteX3" fmla="*/ 96640 w 155162"/>
                <a:gd name="connsiteY3" fmla="*/ 138989 h 438912"/>
                <a:gd name="connsiteX4" fmla="*/ 89325 w 155162"/>
                <a:gd name="connsiteY4" fmla="*/ 160935 h 438912"/>
                <a:gd name="connsiteX5" fmla="*/ 82010 w 155162"/>
                <a:gd name="connsiteY5" fmla="*/ 219456 h 438912"/>
                <a:gd name="connsiteX6" fmla="*/ 67379 w 155162"/>
                <a:gd name="connsiteY6" fmla="*/ 256032 h 438912"/>
                <a:gd name="connsiteX7" fmla="*/ 45434 w 155162"/>
                <a:gd name="connsiteY7" fmla="*/ 351130 h 438912"/>
                <a:gd name="connsiteX8" fmla="*/ 38118 w 155162"/>
                <a:gd name="connsiteY8" fmla="*/ 373075 h 438912"/>
                <a:gd name="connsiteX9" fmla="*/ 16173 w 155162"/>
                <a:gd name="connsiteY9" fmla="*/ 380391 h 438912"/>
                <a:gd name="connsiteX10" fmla="*/ 1542 w 155162"/>
                <a:gd name="connsiteY10" fmla="*/ 402336 h 438912"/>
                <a:gd name="connsiteX11" fmla="*/ 8858 w 155162"/>
                <a:gd name="connsiteY11" fmla="*/ 438912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162" h="438912">
                  <a:moveTo>
                    <a:pt x="155162" y="0"/>
                  </a:moveTo>
                  <a:cubicBezTo>
                    <a:pt x="151363" y="15193"/>
                    <a:pt x="139892" y="64250"/>
                    <a:pt x="133216" y="73152"/>
                  </a:cubicBezTo>
                  <a:cubicBezTo>
                    <a:pt x="126673" y="81876"/>
                    <a:pt x="113709" y="82906"/>
                    <a:pt x="103955" y="87783"/>
                  </a:cubicBezTo>
                  <a:cubicBezTo>
                    <a:pt x="101517" y="104852"/>
                    <a:pt x="100021" y="122082"/>
                    <a:pt x="96640" y="138989"/>
                  </a:cubicBezTo>
                  <a:cubicBezTo>
                    <a:pt x="95128" y="146550"/>
                    <a:pt x="90704" y="153348"/>
                    <a:pt x="89325" y="160935"/>
                  </a:cubicBezTo>
                  <a:cubicBezTo>
                    <a:pt x="85808" y="180277"/>
                    <a:pt x="86431" y="200301"/>
                    <a:pt x="82010" y="219456"/>
                  </a:cubicBezTo>
                  <a:cubicBezTo>
                    <a:pt x="79057" y="232251"/>
                    <a:pt x="70893" y="243380"/>
                    <a:pt x="67379" y="256032"/>
                  </a:cubicBezTo>
                  <a:cubicBezTo>
                    <a:pt x="58672" y="287378"/>
                    <a:pt x="53324" y="319569"/>
                    <a:pt x="45434" y="351130"/>
                  </a:cubicBezTo>
                  <a:cubicBezTo>
                    <a:pt x="43564" y="358611"/>
                    <a:pt x="43570" y="367623"/>
                    <a:pt x="38118" y="373075"/>
                  </a:cubicBezTo>
                  <a:cubicBezTo>
                    <a:pt x="32666" y="378527"/>
                    <a:pt x="23488" y="377952"/>
                    <a:pt x="16173" y="380391"/>
                  </a:cubicBezTo>
                  <a:cubicBezTo>
                    <a:pt x="11296" y="387706"/>
                    <a:pt x="2632" y="393612"/>
                    <a:pt x="1542" y="402336"/>
                  </a:cubicBezTo>
                  <a:cubicBezTo>
                    <a:pt x="0" y="414673"/>
                    <a:pt x="8858" y="438912"/>
                    <a:pt x="8858" y="43891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4736763" y="4571488"/>
              <a:ext cx="139700" cy="329135"/>
            </a:xfrm>
            <a:custGeom>
              <a:avLst/>
              <a:gdLst>
                <a:gd name="connsiteX0" fmla="*/ 138989 w 138989"/>
                <a:gd name="connsiteY0" fmla="*/ 0 h 424282"/>
                <a:gd name="connsiteX1" fmla="*/ 117043 w 138989"/>
                <a:gd name="connsiteY1" fmla="*/ 21946 h 424282"/>
                <a:gd name="connsiteX2" fmla="*/ 109728 w 138989"/>
                <a:gd name="connsiteY2" fmla="*/ 51206 h 424282"/>
                <a:gd name="connsiteX3" fmla="*/ 73152 w 138989"/>
                <a:gd name="connsiteY3" fmla="*/ 102413 h 424282"/>
                <a:gd name="connsiteX4" fmla="*/ 58522 w 138989"/>
                <a:gd name="connsiteY4" fmla="*/ 124358 h 424282"/>
                <a:gd name="connsiteX5" fmla="*/ 36576 w 138989"/>
                <a:gd name="connsiteY5" fmla="*/ 131674 h 424282"/>
                <a:gd name="connsiteX6" fmla="*/ 36576 w 138989"/>
                <a:gd name="connsiteY6" fmla="*/ 204826 h 424282"/>
                <a:gd name="connsiteX7" fmla="*/ 58522 w 138989"/>
                <a:gd name="connsiteY7" fmla="*/ 234086 h 424282"/>
                <a:gd name="connsiteX8" fmla="*/ 51206 w 138989"/>
                <a:gd name="connsiteY8" fmla="*/ 256032 h 424282"/>
                <a:gd name="connsiteX9" fmla="*/ 43891 w 138989"/>
                <a:gd name="connsiteY9" fmla="*/ 285293 h 424282"/>
                <a:gd name="connsiteX10" fmla="*/ 21946 w 138989"/>
                <a:gd name="connsiteY10" fmla="*/ 299923 h 424282"/>
                <a:gd name="connsiteX11" fmla="*/ 14630 w 138989"/>
                <a:gd name="connsiteY11" fmla="*/ 329184 h 424282"/>
                <a:gd name="connsiteX12" fmla="*/ 0 w 138989"/>
                <a:gd name="connsiteY12" fmla="*/ 351130 h 424282"/>
                <a:gd name="connsiteX13" fmla="*/ 14630 w 138989"/>
                <a:gd name="connsiteY13" fmla="*/ 424282 h 424282"/>
                <a:gd name="connsiteX14" fmla="*/ 29261 w 138989"/>
                <a:gd name="connsiteY14" fmla="*/ 409651 h 4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8989" h="424282">
                  <a:moveTo>
                    <a:pt x="138989" y="0"/>
                  </a:moveTo>
                  <a:cubicBezTo>
                    <a:pt x="131674" y="7315"/>
                    <a:pt x="122176" y="12964"/>
                    <a:pt x="117043" y="21946"/>
                  </a:cubicBezTo>
                  <a:cubicBezTo>
                    <a:pt x="112055" y="30675"/>
                    <a:pt x="113811" y="42019"/>
                    <a:pt x="109728" y="51206"/>
                  </a:cubicBezTo>
                  <a:cubicBezTo>
                    <a:pt x="86385" y="103726"/>
                    <a:pt x="96792" y="72863"/>
                    <a:pt x="73152" y="102413"/>
                  </a:cubicBezTo>
                  <a:cubicBezTo>
                    <a:pt x="67660" y="109278"/>
                    <a:pt x="65387" y="118866"/>
                    <a:pt x="58522" y="124358"/>
                  </a:cubicBezTo>
                  <a:cubicBezTo>
                    <a:pt x="52501" y="129175"/>
                    <a:pt x="43891" y="129235"/>
                    <a:pt x="36576" y="131674"/>
                  </a:cubicBezTo>
                  <a:cubicBezTo>
                    <a:pt x="30522" y="161943"/>
                    <a:pt x="23123" y="174557"/>
                    <a:pt x="36576" y="204826"/>
                  </a:cubicBezTo>
                  <a:cubicBezTo>
                    <a:pt x="41528" y="215967"/>
                    <a:pt x="51207" y="224333"/>
                    <a:pt x="58522" y="234086"/>
                  </a:cubicBezTo>
                  <a:cubicBezTo>
                    <a:pt x="56083" y="241401"/>
                    <a:pt x="53324" y="248618"/>
                    <a:pt x="51206" y="256032"/>
                  </a:cubicBezTo>
                  <a:cubicBezTo>
                    <a:pt x="48444" y="265699"/>
                    <a:pt x="49468" y="276928"/>
                    <a:pt x="43891" y="285293"/>
                  </a:cubicBezTo>
                  <a:cubicBezTo>
                    <a:pt x="39014" y="292608"/>
                    <a:pt x="29261" y="295046"/>
                    <a:pt x="21946" y="299923"/>
                  </a:cubicBezTo>
                  <a:cubicBezTo>
                    <a:pt x="19507" y="309677"/>
                    <a:pt x="18590" y="319943"/>
                    <a:pt x="14630" y="329184"/>
                  </a:cubicBezTo>
                  <a:cubicBezTo>
                    <a:pt x="11167" y="337265"/>
                    <a:pt x="0" y="342338"/>
                    <a:pt x="0" y="351130"/>
                  </a:cubicBezTo>
                  <a:cubicBezTo>
                    <a:pt x="0" y="375997"/>
                    <a:pt x="14630" y="424282"/>
                    <a:pt x="14630" y="424282"/>
                  </a:cubicBezTo>
                  <a:lnTo>
                    <a:pt x="29261" y="4096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 bwMode="auto">
            <a:xfrm>
              <a:off x="4833600" y="4559161"/>
              <a:ext cx="130175" cy="324204"/>
            </a:xfrm>
            <a:custGeom>
              <a:avLst/>
              <a:gdLst>
                <a:gd name="connsiteX0" fmla="*/ 64915 w 130752"/>
                <a:gd name="connsiteY0" fmla="*/ 0 h 416966"/>
                <a:gd name="connsiteX1" fmla="*/ 35655 w 130752"/>
                <a:gd name="connsiteY1" fmla="*/ 109728 h 416966"/>
                <a:gd name="connsiteX2" fmla="*/ 13709 w 130752"/>
                <a:gd name="connsiteY2" fmla="*/ 212140 h 416966"/>
                <a:gd name="connsiteX3" fmla="*/ 21024 w 130752"/>
                <a:gd name="connsiteY3" fmla="*/ 365760 h 416966"/>
                <a:gd name="connsiteX4" fmla="*/ 35655 w 130752"/>
                <a:gd name="connsiteY4" fmla="*/ 395020 h 416966"/>
                <a:gd name="connsiteX5" fmla="*/ 42970 w 130752"/>
                <a:gd name="connsiteY5" fmla="*/ 416966 h 416966"/>
                <a:gd name="connsiteX6" fmla="*/ 72231 w 130752"/>
                <a:gd name="connsiteY6" fmla="*/ 409651 h 416966"/>
                <a:gd name="connsiteX7" fmla="*/ 130752 w 130752"/>
                <a:gd name="connsiteY7" fmla="*/ 387705 h 416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52" h="416966">
                  <a:moveTo>
                    <a:pt x="64915" y="0"/>
                  </a:moveTo>
                  <a:cubicBezTo>
                    <a:pt x="47106" y="44523"/>
                    <a:pt x="41391" y="52373"/>
                    <a:pt x="35655" y="109728"/>
                  </a:cubicBezTo>
                  <a:cubicBezTo>
                    <a:pt x="27254" y="193730"/>
                    <a:pt x="39298" y="160961"/>
                    <a:pt x="13709" y="212140"/>
                  </a:cubicBezTo>
                  <a:cubicBezTo>
                    <a:pt x="218" y="279599"/>
                    <a:pt x="0" y="260640"/>
                    <a:pt x="21024" y="365760"/>
                  </a:cubicBezTo>
                  <a:cubicBezTo>
                    <a:pt x="23163" y="376453"/>
                    <a:pt x="31359" y="384997"/>
                    <a:pt x="35655" y="395020"/>
                  </a:cubicBezTo>
                  <a:cubicBezTo>
                    <a:pt x="38693" y="402108"/>
                    <a:pt x="40532" y="409651"/>
                    <a:pt x="42970" y="416966"/>
                  </a:cubicBezTo>
                  <a:cubicBezTo>
                    <a:pt x="52724" y="414528"/>
                    <a:pt x="62693" y="412830"/>
                    <a:pt x="72231" y="409651"/>
                  </a:cubicBezTo>
                  <a:cubicBezTo>
                    <a:pt x="91995" y="403063"/>
                    <a:pt x="130752" y="387705"/>
                    <a:pt x="130752" y="38770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5109825" y="4497525"/>
              <a:ext cx="131763" cy="425286"/>
            </a:xfrm>
            <a:custGeom>
              <a:avLst/>
              <a:gdLst>
                <a:gd name="connsiteX0" fmla="*/ 0 w 131674"/>
                <a:gd name="connsiteY0" fmla="*/ 0 h 547542"/>
                <a:gd name="connsiteX1" fmla="*/ 7315 w 131674"/>
                <a:gd name="connsiteY1" fmla="*/ 285293 h 547542"/>
                <a:gd name="connsiteX2" fmla="*/ 14631 w 131674"/>
                <a:gd name="connsiteY2" fmla="*/ 307239 h 547542"/>
                <a:gd name="connsiteX3" fmla="*/ 43891 w 131674"/>
                <a:gd name="connsiteY3" fmla="*/ 329184 h 547542"/>
                <a:gd name="connsiteX4" fmla="*/ 58522 w 131674"/>
                <a:gd name="connsiteY4" fmla="*/ 373076 h 547542"/>
                <a:gd name="connsiteX5" fmla="*/ 95098 w 131674"/>
                <a:gd name="connsiteY5" fmla="*/ 431597 h 547542"/>
                <a:gd name="connsiteX6" fmla="*/ 117043 w 131674"/>
                <a:gd name="connsiteY6" fmla="*/ 512064 h 547542"/>
                <a:gd name="connsiteX7" fmla="*/ 109728 w 131674"/>
                <a:gd name="connsiteY7" fmla="*/ 541325 h 547542"/>
                <a:gd name="connsiteX8" fmla="*/ 131674 w 131674"/>
                <a:gd name="connsiteY8" fmla="*/ 526695 h 5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674" h="547542">
                  <a:moveTo>
                    <a:pt x="0" y="0"/>
                  </a:moveTo>
                  <a:cubicBezTo>
                    <a:pt x="2438" y="95098"/>
                    <a:pt x="2790" y="190272"/>
                    <a:pt x="7315" y="285293"/>
                  </a:cubicBezTo>
                  <a:cubicBezTo>
                    <a:pt x="7682" y="292995"/>
                    <a:pt x="9694" y="301315"/>
                    <a:pt x="14631" y="307239"/>
                  </a:cubicBezTo>
                  <a:cubicBezTo>
                    <a:pt x="22436" y="316605"/>
                    <a:pt x="34138" y="321869"/>
                    <a:pt x="43891" y="329184"/>
                  </a:cubicBezTo>
                  <a:cubicBezTo>
                    <a:pt x="48768" y="343815"/>
                    <a:pt x="51625" y="359282"/>
                    <a:pt x="58522" y="373076"/>
                  </a:cubicBezTo>
                  <a:cubicBezTo>
                    <a:pt x="102539" y="461110"/>
                    <a:pt x="61124" y="346663"/>
                    <a:pt x="95098" y="431597"/>
                  </a:cubicBezTo>
                  <a:cubicBezTo>
                    <a:pt x="109947" y="468719"/>
                    <a:pt x="109697" y="475333"/>
                    <a:pt x="117043" y="512064"/>
                  </a:cubicBezTo>
                  <a:cubicBezTo>
                    <a:pt x="114605" y="521818"/>
                    <a:pt x="102619" y="534216"/>
                    <a:pt x="109728" y="541325"/>
                  </a:cubicBezTo>
                  <a:cubicBezTo>
                    <a:pt x="115945" y="547542"/>
                    <a:pt x="131674" y="526695"/>
                    <a:pt x="131674" y="52669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5109825" y="4491362"/>
              <a:ext cx="58738" cy="392003"/>
            </a:xfrm>
            <a:custGeom>
              <a:avLst/>
              <a:gdLst>
                <a:gd name="connsiteX0" fmla="*/ 21946 w 58522"/>
                <a:gd name="connsiteY0" fmla="*/ 0 h 504749"/>
                <a:gd name="connsiteX1" fmla="*/ 14631 w 58522"/>
                <a:gd name="connsiteY1" fmla="*/ 182880 h 504749"/>
                <a:gd name="connsiteX2" fmla="*/ 0 w 58522"/>
                <a:gd name="connsiteY2" fmla="*/ 212141 h 504749"/>
                <a:gd name="connsiteX3" fmla="*/ 43891 w 58522"/>
                <a:gd name="connsiteY3" fmla="*/ 277978 h 504749"/>
                <a:gd name="connsiteX4" fmla="*/ 36576 w 58522"/>
                <a:gd name="connsiteY4" fmla="*/ 431597 h 504749"/>
                <a:gd name="connsiteX5" fmla="*/ 29261 w 58522"/>
                <a:gd name="connsiteY5" fmla="*/ 460858 h 504749"/>
                <a:gd name="connsiteX6" fmla="*/ 21946 w 58522"/>
                <a:gd name="connsiteY6" fmla="*/ 497434 h 504749"/>
                <a:gd name="connsiteX7" fmla="*/ 58522 w 58522"/>
                <a:gd name="connsiteY7" fmla="*/ 504749 h 50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22" h="504749">
                  <a:moveTo>
                    <a:pt x="21946" y="0"/>
                  </a:moveTo>
                  <a:cubicBezTo>
                    <a:pt x="19508" y="60960"/>
                    <a:pt x="20909" y="122195"/>
                    <a:pt x="14631" y="182880"/>
                  </a:cubicBezTo>
                  <a:cubicBezTo>
                    <a:pt x="13509" y="193727"/>
                    <a:pt x="0" y="201236"/>
                    <a:pt x="0" y="212141"/>
                  </a:cubicBezTo>
                  <a:cubicBezTo>
                    <a:pt x="0" y="253733"/>
                    <a:pt x="16909" y="257740"/>
                    <a:pt x="43891" y="277978"/>
                  </a:cubicBezTo>
                  <a:cubicBezTo>
                    <a:pt x="41453" y="329184"/>
                    <a:pt x="40664" y="380496"/>
                    <a:pt x="36576" y="431597"/>
                  </a:cubicBezTo>
                  <a:cubicBezTo>
                    <a:pt x="35774" y="441619"/>
                    <a:pt x="31442" y="451044"/>
                    <a:pt x="29261" y="460858"/>
                  </a:cubicBezTo>
                  <a:cubicBezTo>
                    <a:pt x="26564" y="472995"/>
                    <a:pt x="24384" y="485242"/>
                    <a:pt x="21946" y="497434"/>
                  </a:cubicBezTo>
                  <a:lnTo>
                    <a:pt x="58522" y="504749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5051088" y="4513551"/>
              <a:ext cx="131762" cy="382141"/>
            </a:xfrm>
            <a:custGeom>
              <a:avLst/>
              <a:gdLst>
                <a:gd name="connsiteX0" fmla="*/ 51206 w 131673"/>
                <a:gd name="connsiteY0" fmla="*/ 0 h 491440"/>
                <a:gd name="connsiteX1" fmla="*/ 29260 w 131673"/>
                <a:gd name="connsiteY1" fmla="*/ 29261 h 491440"/>
                <a:gd name="connsiteX2" fmla="*/ 21945 w 131673"/>
                <a:gd name="connsiteY2" fmla="*/ 73152 h 491440"/>
                <a:gd name="connsiteX3" fmla="*/ 14630 w 131673"/>
                <a:gd name="connsiteY3" fmla="*/ 160934 h 491440"/>
                <a:gd name="connsiteX4" fmla="*/ 0 w 131673"/>
                <a:gd name="connsiteY4" fmla="*/ 204826 h 491440"/>
                <a:gd name="connsiteX5" fmla="*/ 7315 w 131673"/>
                <a:gd name="connsiteY5" fmla="*/ 314554 h 491440"/>
                <a:gd name="connsiteX6" fmla="*/ 43891 w 131673"/>
                <a:gd name="connsiteY6" fmla="*/ 365760 h 491440"/>
                <a:gd name="connsiteX7" fmla="*/ 73152 w 131673"/>
                <a:gd name="connsiteY7" fmla="*/ 402336 h 491440"/>
                <a:gd name="connsiteX8" fmla="*/ 80467 w 131673"/>
                <a:gd name="connsiteY8" fmla="*/ 424282 h 491440"/>
                <a:gd name="connsiteX9" fmla="*/ 95097 w 131673"/>
                <a:gd name="connsiteY9" fmla="*/ 446227 h 491440"/>
                <a:gd name="connsiteX10" fmla="*/ 117043 w 131673"/>
                <a:gd name="connsiteY10" fmla="*/ 490118 h 491440"/>
                <a:gd name="connsiteX11" fmla="*/ 131673 w 131673"/>
                <a:gd name="connsiteY11" fmla="*/ 482803 h 4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673" h="491440">
                  <a:moveTo>
                    <a:pt x="51206" y="0"/>
                  </a:moveTo>
                  <a:cubicBezTo>
                    <a:pt x="43891" y="9754"/>
                    <a:pt x="33788" y="17941"/>
                    <a:pt x="29260" y="29261"/>
                  </a:cubicBezTo>
                  <a:cubicBezTo>
                    <a:pt x="23751" y="43032"/>
                    <a:pt x="23583" y="58411"/>
                    <a:pt x="21945" y="73152"/>
                  </a:cubicBezTo>
                  <a:cubicBezTo>
                    <a:pt x="18703" y="102335"/>
                    <a:pt x="19457" y="131971"/>
                    <a:pt x="14630" y="160934"/>
                  </a:cubicBezTo>
                  <a:cubicBezTo>
                    <a:pt x="12095" y="176146"/>
                    <a:pt x="4877" y="190195"/>
                    <a:pt x="0" y="204826"/>
                  </a:cubicBezTo>
                  <a:cubicBezTo>
                    <a:pt x="2438" y="241402"/>
                    <a:pt x="3267" y="278121"/>
                    <a:pt x="7315" y="314554"/>
                  </a:cubicBezTo>
                  <a:cubicBezTo>
                    <a:pt x="10944" y="347216"/>
                    <a:pt x="23575" y="335284"/>
                    <a:pt x="43891" y="365760"/>
                  </a:cubicBezTo>
                  <a:cubicBezTo>
                    <a:pt x="62347" y="393445"/>
                    <a:pt x="52304" y="381489"/>
                    <a:pt x="73152" y="402336"/>
                  </a:cubicBezTo>
                  <a:cubicBezTo>
                    <a:pt x="75590" y="409651"/>
                    <a:pt x="77019" y="417385"/>
                    <a:pt x="80467" y="424282"/>
                  </a:cubicBezTo>
                  <a:cubicBezTo>
                    <a:pt x="84399" y="432145"/>
                    <a:pt x="91634" y="438146"/>
                    <a:pt x="95097" y="446227"/>
                  </a:cubicBezTo>
                  <a:cubicBezTo>
                    <a:pt x="99867" y="457358"/>
                    <a:pt x="98196" y="485406"/>
                    <a:pt x="117043" y="490118"/>
                  </a:cubicBezTo>
                  <a:cubicBezTo>
                    <a:pt x="122332" y="491440"/>
                    <a:pt x="126796" y="485241"/>
                    <a:pt x="131673" y="48280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Freeform 50"/>
            <p:cNvSpPr/>
            <p:nvPr/>
          </p:nvSpPr>
          <p:spPr bwMode="auto">
            <a:xfrm>
              <a:off x="5139988" y="4513551"/>
              <a:ext cx="130175" cy="392003"/>
            </a:xfrm>
            <a:custGeom>
              <a:avLst/>
              <a:gdLst>
                <a:gd name="connsiteX0" fmla="*/ 0 w 131102"/>
                <a:gd name="connsiteY0" fmla="*/ 0 h 504749"/>
                <a:gd name="connsiteX1" fmla="*/ 73152 w 131102"/>
                <a:gd name="connsiteY1" fmla="*/ 153619 h 504749"/>
                <a:gd name="connsiteX2" fmla="*/ 87782 w 131102"/>
                <a:gd name="connsiteY2" fmla="*/ 190195 h 504749"/>
                <a:gd name="connsiteX3" fmla="*/ 102413 w 131102"/>
                <a:gd name="connsiteY3" fmla="*/ 256032 h 504749"/>
                <a:gd name="connsiteX4" fmla="*/ 124358 w 131102"/>
                <a:gd name="connsiteY4" fmla="*/ 314554 h 504749"/>
                <a:gd name="connsiteX5" fmla="*/ 109728 w 131102"/>
                <a:gd name="connsiteY5" fmla="*/ 402336 h 504749"/>
                <a:gd name="connsiteX6" fmla="*/ 95098 w 131102"/>
                <a:gd name="connsiteY6" fmla="*/ 424282 h 504749"/>
                <a:gd name="connsiteX7" fmla="*/ 87782 w 131102"/>
                <a:gd name="connsiteY7" fmla="*/ 504749 h 50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102" h="504749">
                  <a:moveTo>
                    <a:pt x="0" y="0"/>
                  </a:moveTo>
                  <a:cubicBezTo>
                    <a:pt x="24384" y="51206"/>
                    <a:pt x="52089" y="100960"/>
                    <a:pt x="73152" y="153619"/>
                  </a:cubicBezTo>
                  <a:cubicBezTo>
                    <a:pt x="78029" y="165811"/>
                    <a:pt x="84009" y="177618"/>
                    <a:pt x="87782" y="190195"/>
                  </a:cubicBezTo>
                  <a:cubicBezTo>
                    <a:pt x="94730" y="213356"/>
                    <a:pt x="93974" y="233528"/>
                    <a:pt x="102413" y="256032"/>
                  </a:cubicBezTo>
                  <a:cubicBezTo>
                    <a:pt x="131102" y="332539"/>
                    <a:pt x="105582" y="239446"/>
                    <a:pt x="124358" y="314554"/>
                  </a:cubicBezTo>
                  <a:cubicBezTo>
                    <a:pt x="122040" y="335414"/>
                    <a:pt x="121983" y="377826"/>
                    <a:pt x="109728" y="402336"/>
                  </a:cubicBezTo>
                  <a:cubicBezTo>
                    <a:pt x="105796" y="410200"/>
                    <a:pt x="99975" y="416967"/>
                    <a:pt x="95098" y="424282"/>
                  </a:cubicBezTo>
                  <a:cubicBezTo>
                    <a:pt x="83642" y="470101"/>
                    <a:pt x="87782" y="443488"/>
                    <a:pt x="87782" y="504749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Freeform 51"/>
            <p:cNvSpPr/>
            <p:nvPr/>
          </p:nvSpPr>
          <p:spPr bwMode="auto">
            <a:xfrm>
              <a:off x="5420976" y="4492594"/>
              <a:ext cx="176213" cy="436381"/>
            </a:xfrm>
            <a:custGeom>
              <a:avLst/>
              <a:gdLst>
                <a:gd name="connsiteX0" fmla="*/ 0 w 176470"/>
                <a:gd name="connsiteY0" fmla="*/ 0 h 561975"/>
                <a:gd name="connsiteX1" fmla="*/ 38100 w 176470"/>
                <a:gd name="connsiteY1" fmla="*/ 85725 h 561975"/>
                <a:gd name="connsiteX2" fmla="*/ 66675 w 176470"/>
                <a:gd name="connsiteY2" fmla="*/ 190500 h 561975"/>
                <a:gd name="connsiteX3" fmla="*/ 76200 w 176470"/>
                <a:gd name="connsiteY3" fmla="*/ 219075 h 561975"/>
                <a:gd name="connsiteX4" fmla="*/ 85725 w 176470"/>
                <a:gd name="connsiteY4" fmla="*/ 295275 h 561975"/>
                <a:gd name="connsiteX5" fmla="*/ 104775 w 176470"/>
                <a:gd name="connsiteY5" fmla="*/ 352425 h 561975"/>
                <a:gd name="connsiteX6" fmla="*/ 114300 w 176470"/>
                <a:gd name="connsiteY6" fmla="*/ 400050 h 561975"/>
                <a:gd name="connsiteX7" fmla="*/ 152400 w 176470"/>
                <a:gd name="connsiteY7" fmla="*/ 457200 h 561975"/>
                <a:gd name="connsiteX8" fmla="*/ 171450 w 176470"/>
                <a:gd name="connsiteY8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470" h="561975">
                  <a:moveTo>
                    <a:pt x="0" y="0"/>
                  </a:moveTo>
                  <a:cubicBezTo>
                    <a:pt x="16597" y="33193"/>
                    <a:pt x="25938" y="49240"/>
                    <a:pt x="38100" y="85725"/>
                  </a:cubicBezTo>
                  <a:cubicBezTo>
                    <a:pt x="64817" y="165875"/>
                    <a:pt x="49239" y="129473"/>
                    <a:pt x="66675" y="190500"/>
                  </a:cubicBezTo>
                  <a:cubicBezTo>
                    <a:pt x="69433" y="200154"/>
                    <a:pt x="73025" y="209550"/>
                    <a:pt x="76200" y="219075"/>
                  </a:cubicBezTo>
                  <a:cubicBezTo>
                    <a:pt x="79375" y="244475"/>
                    <a:pt x="80362" y="270246"/>
                    <a:pt x="85725" y="295275"/>
                  </a:cubicBezTo>
                  <a:cubicBezTo>
                    <a:pt x="89932" y="314910"/>
                    <a:pt x="100837" y="332734"/>
                    <a:pt x="104775" y="352425"/>
                  </a:cubicBezTo>
                  <a:cubicBezTo>
                    <a:pt x="107950" y="368300"/>
                    <a:pt x="107601" y="385312"/>
                    <a:pt x="114300" y="400050"/>
                  </a:cubicBezTo>
                  <a:cubicBezTo>
                    <a:pt x="123774" y="420893"/>
                    <a:pt x="145160" y="435480"/>
                    <a:pt x="152400" y="457200"/>
                  </a:cubicBezTo>
                  <a:cubicBezTo>
                    <a:pt x="176470" y="529410"/>
                    <a:pt x="171450" y="494270"/>
                    <a:pt x="171450" y="5619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5640050" y="4514783"/>
              <a:ext cx="31750" cy="406796"/>
            </a:xfrm>
            <a:custGeom>
              <a:avLst/>
              <a:gdLst>
                <a:gd name="connsiteX0" fmla="*/ 10226 w 33075"/>
                <a:gd name="connsiteY0" fmla="*/ 0 h 523875"/>
                <a:gd name="connsiteX1" fmla="*/ 19751 w 33075"/>
                <a:gd name="connsiteY1" fmla="*/ 152400 h 523875"/>
                <a:gd name="connsiteX2" fmla="*/ 29276 w 33075"/>
                <a:gd name="connsiteY2" fmla="*/ 190500 h 523875"/>
                <a:gd name="connsiteX3" fmla="*/ 10226 w 33075"/>
                <a:gd name="connsiteY3" fmla="*/ 419100 h 523875"/>
                <a:gd name="connsiteX4" fmla="*/ 701 w 33075"/>
                <a:gd name="connsiteY4" fmla="*/ 523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5" h="523875">
                  <a:moveTo>
                    <a:pt x="10226" y="0"/>
                  </a:moveTo>
                  <a:cubicBezTo>
                    <a:pt x="13401" y="50800"/>
                    <a:pt x="14686" y="101753"/>
                    <a:pt x="19751" y="152400"/>
                  </a:cubicBezTo>
                  <a:cubicBezTo>
                    <a:pt x="21054" y="165426"/>
                    <a:pt x="29276" y="177409"/>
                    <a:pt x="29276" y="190500"/>
                  </a:cubicBezTo>
                  <a:cubicBezTo>
                    <a:pt x="29276" y="353360"/>
                    <a:pt x="33075" y="327702"/>
                    <a:pt x="10226" y="419100"/>
                  </a:cubicBezTo>
                  <a:cubicBezTo>
                    <a:pt x="0" y="511136"/>
                    <a:pt x="701" y="476074"/>
                    <a:pt x="701" y="5238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5430500" y="4529576"/>
              <a:ext cx="163513" cy="369814"/>
            </a:xfrm>
            <a:custGeom>
              <a:avLst/>
              <a:gdLst>
                <a:gd name="connsiteX0" fmla="*/ 9525 w 163260"/>
                <a:gd name="connsiteY0" fmla="*/ 0 h 476250"/>
                <a:gd name="connsiteX1" fmla="*/ 0 w 163260"/>
                <a:gd name="connsiteY1" fmla="*/ 38100 h 476250"/>
                <a:gd name="connsiteX2" fmla="*/ 19050 w 163260"/>
                <a:gd name="connsiteY2" fmla="*/ 161925 h 476250"/>
                <a:gd name="connsiteX3" fmla="*/ 38100 w 163260"/>
                <a:gd name="connsiteY3" fmla="*/ 266700 h 476250"/>
                <a:gd name="connsiteX4" fmla="*/ 47625 w 163260"/>
                <a:gd name="connsiteY4" fmla="*/ 295275 h 476250"/>
                <a:gd name="connsiteX5" fmla="*/ 76200 w 163260"/>
                <a:gd name="connsiteY5" fmla="*/ 333375 h 476250"/>
                <a:gd name="connsiteX6" fmla="*/ 104775 w 163260"/>
                <a:gd name="connsiteY6" fmla="*/ 352425 h 476250"/>
                <a:gd name="connsiteX7" fmla="*/ 123825 w 163260"/>
                <a:gd name="connsiteY7" fmla="*/ 381000 h 476250"/>
                <a:gd name="connsiteX8" fmla="*/ 152400 w 163260"/>
                <a:gd name="connsiteY8" fmla="*/ 438150 h 476250"/>
                <a:gd name="connsiteX9" fmla="*/ 161925 w 163260"/>
                <a:gd name="connsiteY9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260" h="476250">
                  <a:moveTo>
                    <a:pt x="9525" y="0"/>
                  </a:moveTo>
                  <a:cubicBezTo>
                    <a:pt x="6350" y="12700"/>
                    <a:pt x="0" y="25009"/>
                    <a:pt x="0" y="38100"/>
                  </a:cubicBezTo>
                  <a:cubicBezTo>
                    <a:pt x="0" y="118217"/>
                    <a:pt x="7547" y="104410"/>
                    <a:pt x="19050" y="161925"/>
                  </a:cubicBezTo>
                  <a:cubicBezTo>
                    <a:pt x="26012" y="196733"/>
                    <a:pt x="30662" y="231990"/>
                    <a:pt x="38100" y="266700"/>
                  </a:cubicBezTo>
                  <a:cubicBezTo>
                    <a:pt x="40204" y="276517"/>
                    <a:pt x="42644" y="286558"/>
                    <a:pt x="47625" y="295275"/>
                  </a:cubicBezTo>
                  <a:cubicBezTo>
                    <a:pt x="55501" y="309058"/>
                    <a:pt x="64975" y="322150"/>
                    <a:pt x="76200" y="333375"/>
                  </a:cubicBezTo>
                  <a:cubicBezTo>
                    <a:pt x="84295" y="341470"/>
                    <a:pt x="95250" y="346075"/>
                    <a:pt x="104775" y="352425"/>
                  </a:cubicBezTo>
                  <a:cubicBezTo>
                    <a:pt x="111125" y="361950"/>
                    <a:pt x="118705" y="370761"/>
                    <a:pt x="123825" y="381000"/>
                  </a:cubicBezTo>
                  <a:cubicBezTo>
                    <a:pt x="163260" y="459870"/>
                    <a:pt x="97805" y="356258"/>
                    <a:pt x="152400" y="438150"/>
                  </a:cubicBezTo>
                  <a:lnTo>
                    <a:pt x="161925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5373350" y="4507387"/>
              <a:ext cx="190500" cy="367349"/>
            </a:xfrm>
            <a:custGeom>
              <a:avLst/>
              <a:gdLst>
                <a:gd name="connsiteX0" fmla="*/ 0 w 190500"/>
                <a:gd name="connsiteY0" fmla="*/ 0 h 472440"/>
                <a:gd name="connsiteX1" fmla="*/ 9525 w 190500"/>
                <a:gd name="connsiteY1" fmla="*/ 47625 h 472440"/>
                <a:gd name="connsiteX2" fmla="*/ 28575 w 190500"/>
                <a:gd name="connsiteY2" fmla="*/ 76200 h 472440"/>
                <a:gd name="connsiteX3" fmla="*/ 57150 w 190500"/>
                <a:gd name="connsiteY3" fmla="*/ 123825 h 472440"/>
                <a:gd name="connsiteX4" fmla="*/ 85725 w 190500"/>
                <a:gd name="connsiteY4" fmla="*/ 209550 h 472440"/>
                <a:gd name="connsiteX5" fmla="*/ 114300 w 190500"/>
                <a:gd name="connsiteY5" fmla="*/ 228600 h 472440"/>
                <a:gd name="connsiteX6" fmla="*/ 123825 w 190500"/>
                <a:gd name="connsiteY6" fmla="*/ 266700 h 472440"/>
                <a:gd name="connsiteX7" fmla="*/ 104775 w 190500"/>
                <a:gd name="connsiteY7" fmla="*/ 371475 h 472440"/>
                <a:gd name="connsiteX8" fmla="*/ 152400 w 190500"/>
                <a:gd name="connsiteY8" fmla="*/ 438150 h 472440"/>
                <a:gd name="connsiteX9" fmla="*/ 161925 w 190500"/>
                <a:gd name="connsiteY9" fmla="*/ 466725 h 472440"/>
                <a:gd name="connsiteX10" fmla="*/ 190500 w 190500"/>
                <a:gd name="connsiteY10" fmla="*/ 46672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472440">
                  <a:moveTo>
                    <a:pt x="0" y="0"/>
                  </a:moveTo>
                  <a:cubicBezTo>
                    <a:pt x="3175" y="15875"/>
                    <a:pt x="3841" y="32466"/>
                    <a:pt x="9525" y="47625"/>
                  </a:cubicBezTo>
                  <a:cubicBezTo>
                    <a:pt x="13545" y="58344"/>
                    <a:pt x="22508" y="66492"/>
                    <a:pt x="28575" y="76200"/>
                  </a:cubicBezTo>
                  <a:cubicBezTo>
                    <a:pt x="38387" y="91899"/>
                    <a:pt x="47625" y="107950"/>
                    <a:pt x="57150" y="123825"/>
                  </a:cubicBezTo>
                  <a:cubicBezTo>
                    <a:pt x="63536" y="162140"/>
                    <a:pt x="58938" y="182763"/>
                    <a:pt x="85725" y="209550"/>
                  </a:cubicBezTo>
                  <a:cubicBezTo>
                    <a:pt x="93820" y="217645"/>
                    <a:pt x="104775" y="222250"/>
                    <a:pt x="114300" y="228600"/>
                  </a:cubicBezTo>
                  <a:cubicBezTo>
                    <a:pt x="117475" y="241300"/>
                    <a:pt x="123825" y="253609"/>
                    <a:pt x="123825" y="266700"/>
                  </a:cubicBezTo>
                  <a:cubicBezTo>
                    <a:pt x="123825" y="278887"/>
                    <a:pt x="107872" y="355990"/>
                    <a:pt x="104775" y="371475"/>
                  </a:cubicBezTo>
                  <a:cubicBezTo>
                    <a:pt x="111247" y="380104"/>
                    <a:pt x="145436" y="424222"/>
                    <a:pt x="152400" y="438150"/>
                  </a:cubicBezTo>
                  <a:cubicBezTo>
                    <a:pt x="156890" y="447130"/>
                    <a:pt x="153893" y="460701"/>
                    <a:pt x="161925" y="466725"/>
                  </a:cubicBezTo>
                  <a:cubicBezTo>
                    <a:pt x="169545" y="472440"/>
                    <a:pt x="180975" y="466725"/>
                    <a:pt x="190500" y="4667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5373350" y="4492594"/>
              <a:ext cx="257175" cy="421588"/>
            </a:xfrm>
            <a:custGeom>
              <a:avLst/>
              <a:gdLst>
                <a:gd name="connsiteX0" fmla="*/ 0 w 257175"/>
                <a:gd name="connsiteY0" fmla="*/ 0 h 542925"/>
                <a:gd name="connsiteX1" fmla="*/ 19050 w 257175"/>
                <a:gd name="connsiteY1" fmla="*/ 180975 h 542925"/>
                <a:gd name="connsiteX2" fmla="*/ 28575 w 257175"/>
                <a:gd name="connsiteY2" fmla="*/ 219075 h 542925"/>
                <a:gd name="connsiteX3" fmla="*/ 47625 w 257175"/>
                <a:gd name="connsiteY3" fmla="*/ 247650 h 542925"/>
                <a:gd name="connsiteX4" fmla="*/ 57150 w 257175"/>
                <a:gd name="connsiteY4" fmla="*/ 285750 h 542925"/>
                <a:gd name="connsiteX5" fmla="*/ 66675 w 257175"/>
                <a:gd name="connsiteY5" fmla="*/ 342900 h 542925"/>
                <a:gd name="connsiteX6" fmla="*/ 123825 w 257175"/>
                <a:gd name="connsiteY6" fmla="*/ 371475 h 542925"/>
                <a:gd name="connsiteX7" fmla="*/ 133350 w 257175"/>
                <a:gd name="connsiteY7" fmla="*/ 400050 h 542925"/>
                <a:gd name="connsiteX8" fmla="*/ 209550 w 257175"/>
                <a:gd name="connsiteY8" fmla="*/ 457200 h 542925"/>
                <a:gd name="connsiteX9" fmla="*/ 219075 w 257175"/>
                <a:gd name="connsiteY9" fmla="*/ 485775 h 542925"/>
                <a:gd name="connsiteX10" fmla="*/ 247650 w 257175"/>
                <a:gd name="connsiteY10" fmla="*/ 495300 h 542925"/>
                <a:gd name="connsiteX11" fmla="*/ 257175 w 257175"/>
                <a:gd name="connsiteY11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7175" h="542925">
                  <a:moveTo>
                    <a:pt x="0" y="0"/>
                  </a:moveTo>
                  <a:cubicBezTo>
                    <a:pt x="6350" y="60325"/>
                    <a:pt x="11205" y="120826"/>
                    <a:pt x="19050" y="180975"/>
                  </a:cubicBezTo>
                  <a:cubicBezTo>
                    <a:pt x="20743" y="193956"/>
                    <a:pt x="23418" y="207043"/>
                    <a:pt x="28575" y="219075"/>
                  </a:cubicBezTo>
                  <a:cubicBezTo>
                    <a:pt x="33084" y="229597"/>
                    <a:pt x="41275" y="238125"/>
                    <a:pt x="47625" y="247650"/>
                  </a:cubicBezTo>
                  <a:cubicBezTo>
                    <a:pt x="50800" y="260350"/>
                    <a:pt x="54583" y="272913"/>
                    <a:pt x="57150" y="285750"/>
                  </a:cubicBezTo>
                  <a:cubicBezTo>
                    <a:pt x="60938" y="304688"/>
                    <a:pt x="58038" y="325626"/>
                    <a:pt x="66675" y="342900"/>
                  </a:cubicBezTo>
                  <a:cubicBezTo>
                    <a:pt x="74061" y="357672"/>
                    <a:pt x="110301" y="366967"/>
                    <a:pt x="123825" y="371475"/>
                  </a:cubicBezTo>
                  <a:cubicBezTo>
                    <a:pt x="127000" y="381000"/>
                    <a:pt x="127781" y="391696"/>
                    <a:pt x="133350" y="400050"/>
                  </a:cubicBezTo>
                  <a:cubicBezTo>
                    <a:pt x="151868" y="427827"/>
                    <a:pt x="182188" y="440783"/>
                    <a:pt x="209550" y="457200"/>
                  </a:cubicBezTo>
                  <a:cubicBezTo>
                    <a:pt x="212725" y="466725"/>
                    <a:pt x="211975" y="478675"/>
                    <a:pt x="219075" y="485775"/>
                  </a:cubicBezTo>
                  <a:cubicBezTo>
                    <a:pt x="226175" y="492875"/>
                    <a:pt x="242081" y="486946"/>
                    <a:pt x="247650" y="495300"/>
                  </a:cubicBezTo>
                  <a:cubicBezTo>
                    <a:pt x="256630" y="508770"/>
                    <a:pt x="257175" y="542925"/>
                    <a:pt x="257175" y="5429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5706725" y="4507387"/>
              <a:ext cx="68263" cy="392003"/>
            </a:xfrm>
            <a:custGeom>
              <a:avLst/>
              <a:gdLst>
                <a:gd name="connsiteX0" fmla="*/ 0 w 68215"/>
                <a:gd name="connsiteY0" fmla="*/ 0 h 504825"/>
                <a:gd name="connsiteX1" fmla="*/ 9525 w 68215"/>
                <a:gd name="connsiteY1" fmla="*/ 104775 h 504825"/>
                <a:gd name="connsiteX2" fmla="*/ 28575 w 68215"/>
                <a:gd name="connsiteY2" fmla="*/ 133350 h 504825"/>
                <a:gd name="connsiteX3" fmla="*/ 47625 w 68215"/>
                <a:gd name="connsiteY3" fmla="*/ 219075 h 504825"/>
                <a:gd name="connsiteX4" fmla="*/ 47625 w 68215"/>
                <a:gd name="connsiteY4" fmla="*/ 323850 h 504825"/>
                <a:gd name="connsiteX5" fmla="*/ 38100 w 68215"/>
                <a:gd name="connsiteY5" fmla="*/ 361950 h 504825"/>
                <a:gd name="connsiteX6" fmla="*/ 47625 w 68215"/>
                <a:gd name="connsiteY6" fmla="*/ 409575 h 504825"/>
                <a:gd name="connsiteX7" fmla="*/ 66675 w 68215"/>
                <a:gd name="connsiteY7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15" h="504825">
                  <a:moveTo>
                    <a:pt x="0" y="0"/>
                  </a:moveTo>
                  <a:cubicBezTo>
                    <a:pt x="3175" y="34925"/>
                    <a:pt x="2177" y="70484"/>
                    <a:pt x="9525" y="104775"/>
                  </a:cubicBezTo>
                  <a:cubicBezTo>
                    <a:pt x="11924" y="115969"/>
                    <a:pt x="23455" y="123111"/>
                    <a:pt x="28575" y="133350"/>
                  </a:cubicBezTo>
                  <a:cubicBezTo>
                    <a:pt x="40299" y="156798"/>
                    <a:pt x="43967" y="197125"/>
                    <a:pt x="47625" y="219075"/>
                  </a:cubicBezTo>
                  <a:cubicBezTo>
                    <a:pt x="25781" y="284608"/>
                    <a:pt x="47625" y="205376"/>
                    <a:pt x="47625" y="323850"/>
                  </a:cubicBezTo>
                  <a:cubicBezTo>
                    <a:pt x="47625" y="336941"/>
                    <a:pt x="41275" y="349250"/>
                    <a:pt x="38100" y="361950"/>
                  </a:cubicBezTo>
                  <a:cubicBezTo>
                    <a:pt x="41275" y="377825"/>
                    <a:pt x="43985" y="393800"/>
                    <a:pt x="47625" y="409575"/>
                  </a:cubicBezTo>
                  <a:cubicBezTo>
                    <a:pt x="68215" y="498799"/>
                    <a:pt x="66675" y="457929"/>
                    <a:pt x="66675" y="5048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5630525" y="4522180"/>
              <a:ext cx="95250" cy="394469"/>
            </a:xfrm>
            <a:custGeom>
              <a:avLst/>
              <a:gdLst>
                <a:gd name="connsiteX0" fmla="*/ 85940 w 95465"/>
                <a:gd name="connsiteY0" fmla="*/ 0 h 507601"/>
                <a:gd name="connsiteX1" fmla="*/ 66890 w 95465"/>
                <a:gd name="connsiteY1" fmla="*/ 66675 h 507601"/>
                <a:gd name="connsiteX2" fmla="*/ 57365 w 95465"/>
                <a:gd name="connsiteY2" fmla="*/ 95250 h 507601"/>
                <a:gd name="connsiteX3" fmla="*/ 38315 w 95465"/>
                <a:gd name="connsiteY3" fmla="*/ 171450 h 507601"/>
                <a:gd name="connsiteX4" fmla="*/ 76415 w 95465"/>
                <a:gd name="connsiteY4" fmla="*/ 257175 h 507601"/>
                <a:gd name="connsiteX5" fmla="*/ 95465 w 95465"/>
                <a:gd name="connsiteY5" fmla="*/ 285750 h 507601"/>
                <a:gd name="connsiteX6" fmla="*/ 28790 w 95465"/>
                <a:gd name="connsiteY6" fmla="*/ 342900 h 507601"/>
                <a:gd name="connsiteX7" fmla="*/ 19265 w 95465"/>
                <a:gd name="connsiteY7" fmla="*/ 438150 h 507601"/>
                <a:gd name="connsiteX8" fmla="*/ 215 w 95465"/>
                <a:gd name="connsiteY8" fmla="*/ 476250 h 507601"/>
                <a:gd name="connsiteX9" fmla="*/ 9740 w 95465"/>
                <a:gd name="connsiteY9" fmla="*/ 504825 h 507601"/>
                <a:gd name="connsiteX10" fmla="*/ 38315 w 95465"/>
                <a:gd name="connsiteY10" fmla="*/ 485775 h 507601"/>
                <a:gd name="connsiteX11" fmla="*/ 57365 w 95465"/>
                <a:gd name="connsiteY11" fmla="*/ 438150 h 50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465" h="507601">
                  <a:moveTo>
                    <a:pt x="85940" y="0"/>
                  </a:moveTo>
                  <a:cubicBezTo>
                    <a:pt x="79590" y="22225"/>
                    <a:pt x="73532" y="44535"/>
                    <a:pt x="66890" y="66675"/>
                  </a:cubicBezTo>
                  <a:cubicBezTo>
                    <a:pt x="64005" y="76292"/>
                    <a:pt x="59800" y="85510"/>
                    <a:pt x="57365" y="95250"/>
                  </a:cubicBezTo>
                  <a:lnTo>
                    <a:pt x="38315" y="171450"/>
                  </a:lnTo>
                  <a:cubicBezTo>
                    <a:pt x="51923" y="205470"/>
                    <a:pt x="58617" y="226029"/>
                    <a:pt x="76415" y="257175"/>
                  </a:cubicBezTo>
                  <a:cubicBezTo>
                    <a:pt x="82095" y="267114"/>
                    <a:pt x="89115" y="276225"/>
                    <a:pt x="95465" y="285750"/>
                  </a:cubicBezTo>
                  <a:cubicBezTo>
                    <a:pt x="88803" y="290746"/>
                    <a:pt x="32770" y="329965"/>
                    <a:pt x="28790" y="342900"/>
                  </a:cubicBezTo>
                  <a:cubicBezTo>
                    <a:pt x="19406" y="373397"/>
                    <a:pt x="25951" y="406950"/>
                    <a:pt x="19265" y="438150"/>
                  </a:cubicBezTo>
                  <a:cubicBezTo>
                    <a:pt x="16290" y="452034"/>
                    <a:pt x="6565" y="463550"/>
                    <a:pt x="215" y="476250"/>
                  </a:cubicBezTo>
                  <a:cubicBezTo>
                    <a:pt x="3390" y="485775"/>
                    <a:pt x="0" y="502390"/>
                    <a:pt x="9740" y="504825"/>
                  </a:cubicBezTo>
                  <a:cubicBezTo>
                    <a:pt x="20846" y="507601"/>
                    <a:pt x="31661" y="495090"/>
                    <a:pt x="38315" y="485775"/>
                  </a:cubicBezTo>
                  <a:cubicBezTo>
                    <a:pt x="48253" y="471862"/>
                    <a:pt x="57365" y="438150"/>
                    <a:pt x="57365" y="4381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5617825" y="4499991"/>
              <a:ext cx="136525" cy="380909"/>
            </a:xfrm>
            <a:custGeom>
              <a:avLst/>
              <a:gdLst>
                <a:gd name="connsiteX0" fmla="*/ 40876 w 136126"/>
                <a:gd name="connsiteY0" fmla="*/ 0 h 490895"/>
                <a:gd name="connsiteX1" fmla="*/ 31351 w 136126"/>
                <a:gd name="connsiteY1" fmla="*/ 38100 h 490895"/>
                <a:gd name="connsiteX2" fmla="*/ 12301 w 136126"/>
                <a:gd name="connsiteY2" fmla="*/ 95250 h 490895"/>
                <a:gd name="connsiteX3" fmla="*/ 21826 w 136126"/>
                <a:gd name="connsiteY3" fmla="*/ 123825 h 490895"/>
                <a:gd name="connsiteX4" fmla="*/ 2776 w 136126"/>
                <a:gd name="connsiteY4" fmla="*/ 152400 h 490895"/>
                <a:gd name="connsiteX5" fmla="*/ 40876 w 136126"/>
                <a:gd name="connsiteY5" fmla="*/ 200025 h 490895"/>
                <a:gd name="connsiteX6" fmla="*/ 59926 w 136126"/>
                <a:gd name="connsiteY6" fmla="*/ 228600 h 490895"/>
                <a:gd name="connsiteX7" fmla="*/ 78976 w 136126"/>
                <a:gd name="connsiteY7" fmla="*/ 285750 h 490895"/>
                <a:gd name="connsiteX8" fmla="*/ 98026 w 136126"/>
                <a:gd name="connsiteY8" fmla="*/ 400050 h 490895"/>
                <a:gd name="connsiteX9" fmla="*/ 117076 w 136126"/>
                <a:gd name="connsiteY9" fmla="*/ 457200 h 490895"/>
                <a:gd name="connsiteX10" fmla="*/ 98026 w 136126"/>
                <a:gd name="connsiteY10" fmla="*/ 485775 h 490895"/>
                <a:gd name="connsiteX11" fmla="*/ 136126 w 136126"/>
                <a:gd name="connsiteY11" fmla="*/ 447675 h 49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126" h="490895">
                  <a:moveTo>
                    <a:pt x="40876" y="0"/>
                  </a:moveTo>
                  <a:cubicBezTo>
                    <a:pt x="37701" y="12700"/>
                    <a:pt x="35113" y="25561"/>
                    <a:pt x="31351" y="38100"/>
                  </a:cubicBezTo>
                  <a:cubicBezTo>
                    <a:pt x="25581" y="57334"/>
                    <a:pt x="12301" y="95250"/>
                    <a:pt x="12301" y="95250"/>
                  </a:cubicBezTo>
                  <a:cubicBezTo>
                    <a:pt x="15476" y="104775"/>
                    <a:pt x="23477" y="113921"/>
                    <a:pt x="21826" y="123825"/>
                  </a:cubicBezTo>
                  <a:cubicBezTo>
                    <a:pt x="19944" y="135117"/>
                    <a:pt x="0" y="141294"/>
                    <a:pt x="2776" y="152400"/>
                  </a:cubicBezTo>
                  <a:cubicBezTo>
                    <a:pt x="7707" y="172123"/>
                    <a:pt x="28678" y="183761"/>
                    <a:pt x="40876" y="200025"/>
                  </a:cubicBezTo>
                  <a:cubicBezTo>
                    <a:pt x="47745" y="209183"/>
                    <a:pt x="55277" y="218139"/>
                    <a:pt x="59926" y="228600"/>
                  </a:cubicBezTo>
                  <a:cubicBezTo>
                    <a:pt x="68081" y="246950"/>
                    <a:pt x="78976" y="285750"/>
                    <a:pt x="78976" y="285750"/>
                  </a:cubicBezTo>
                  <a:cubicBezTo>
                    <a:pt x="85730" y="339780"/>
                    <a:pt x="84540" y="355098"/>
                    <a:pt x="98026" y="400050"/>
                  </a:cubicBezTo>
                  <a:cubicBezTo>
                    <a:pt x="103796" y="419284"/>
                    <a:pt x="117076" y="457200"/>
                    <a:pt x="117076" y="457200"/>
                  </a:cubicBezTo>
                  <a:cubicBezTo>
                    <a:pt x="110726" y="466725"/>
                    <a:pt x="87787" y="490895"/>
                    <a:pt x="98026" y="485775"/>
                  </a:cubicBezTo>
                  <a:cubicBezTo>
                    <a:pt x="114090" y="477743"/>
                    <a:pt x="136126" y="447675"/>
                    <a:pt x="136126" y="4476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5621000" y="4536972"/>
              <a:ext cx="96838" cy="401865"/>
            </a:xfrm>
            <a:custGeom>
              <a:avLst/>
              <a:gdLst>
                <a:gd name="connsiteX0" fmla="*/ 66675 w 96901"/>
                <a:gd name="connsiteY0" fmla="*/ 0 h 516989"/>
                <a:gd name="connsiteX1" fmla="*/ 38100 w 96901"/>
                <a:gd name="connsiteY1" fmla="*/ 19050 h 516989"/>
                <a:gd name="connsiteX2" fmla="*/ 0 w 96901"/>
                <a:gd name="connsiteY2" fmla="*/ 133350 h 516989"/>
                <a:gd name="connsiteX3" fmla="*/ 9525 w 96901"/>
                <a:gd name="connsiteY3" fmla="*/ 161925 h 516989"/>
                <a:gd name="connsiteX4" fmla="*/ 66675 w 96901"/>
                <a:gd name="connsiteY4" fmla="*/ 219075 h 516989"/>
                <a:gd name="connsiteX5" fmla="*/ 76200 w 96901"/>
                <a:gd name="connsiteY5" fmla="*/ 257175 h 516989"/>
                <a:gd name="connsiteX6" fmla="*/ 95250 w 96901"/>
                <a:gd name="connsiteY6" fmla="*/ 285750 h 516989"/>
                <a:gd name="connsiteX7" fmla="*/ 85725 w 96901"/>
                <a:gd name="connsiteY7" fmla="*/ 314325 h 516989"/>
                <a:gd name="connsiteX8" fmla="*/ 76200 w 96901"/>
                <a:gd name="connsiteY8" fmla="*/ 390525 h 516989"/>
                <a:gd name="connsiteX9" fmla="*/ 38100 w 96901"/>
                <a:gd name="connsiteY9" fmla="*/ 457200 h 51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01" h="516989">
                  <a:moveTo>
                    <a:pt x="66675" y="0"/>
                  </a:moveTo>
                  <a:cubicBezTo>
                    <a:pt x="57150" y="6350"/>
                    <a:pt x="43220" y="8811"/>
                    <a:pt x="38100" y="19050"/>
                  </a:cubicBezTo>
                  <a:cubicBezTo>
                    <a:pt x="20139" y="54971"/>
                    <a:pt x="0" y="133350"/>
                    <a:pt x="0" y="133350"/>
                  </a:cubicBezTo>
                  <a:cubicBezTo>
                    <a:pt x="3175" y="142875"/>
                    <a:pt x="3361" y="154000"/>
                    <a:pt x="9525" y="161925"/>
                  </a:cubicBezTo>
                  <a:cubicBezTo>
                    <a:pt x="26065" y="183191"/>
                    <a:pt x="66675" y="219075"/>
                    <a:pt x="66675" y="219075"/>
                  </a:cubicBezTo>
                  <a:cubicBezTo>
                    <a:pt x="69850" y="231775"/>
                    <a:pt x="71043" y="245143"/>
                    <a:pt x="76200" y="257175"/>
                  </a:cubicBezTo>
                  <a:cubicBezTo>
                    <a:pt x="80709" y="267697"/>
                    <a:pt x="93368" y="274458"/>
                    <a:pt x="95250" y="285750"/>
                  </a:cubicBezTo>
                  <a:cubicBezTo>
                    <a:pt x="96901" y="295654"/>
                    <a:pt x="88900" y="304800"/>
                    <a:pt x="85725" y="314325"/>
                  </a:cubicBezTo>
                  <a:cubicBezTo>
                    <a:pt x="82550" y="339725"/>
                    <a:pt x="83835" y="366093"/>
                    <a:pt x="76200" y="390525"/>
                  </a:cubicBezTo>
                  <a:cubicBezTo>
                    <a:pt x="36680" y="516989"/>
                    <a:pt x="38100" y="489821"/>
                    <a:pt x="3810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5525750" y="4492594"/>
              <a:ext cx="219075" cy="417890"/>
            </a:xfrm>
            <a:custGeom>
              <a:avLst/>
              <a:gdLst>
                <a:gd name="connsiteX0" fmla="*/ 219332 w 219332"/>
                <a:gd name="connsiteY0" fmla="*/ 0 h 538684"/>
                <a:gd name="connsiteX1" fmla="*/ 190757 w 219332"/>
                <a:gd name="connsiteY1" fmla="*/ 266700 h 538684"/>
                <a:gd name="connsiteX2" fmla="*/ 181232 w 219332"/>
                <a:gd name="connsiteY2" fmla="*/ 323850 h 538684"/>
                <a:gd name="connsiteX3" fmla="*/ 162182 w 219332"/>
                <a:gd name="connsiteY3" fmla="*/ 361950 h 538684"/>
                <a:gd name="connsiteX4" fmla="*/ 38357 w 219332"/>
                <a:gd name="connsiteY4" fmla="*/ 457200 h 538684"/>
                <a:gd name="connsiteX5" fmla="*/ 257 w 219332"/>
                <a:gd name="connsiteY5" fmla="*/ 476250 h 538684"/>
                <a:gd name="connsiteX6" fmla="*/ 57407 w 219332"/>
                <a:gd name="connsiteY6" fmla="*/ 514350 h 538684"/>
                <a:gd name="connsiteX7" fmla="*/ 114557 w 219332"/>
                <a:gd name="connsiteY7" fmla="*/ 533400 h 53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32" h="538684">
                  <a:moveTo>
                    <a:pt x="219332" y="0"/>
                  </a:moveTo>
                  <a:cubicBezTo>
                    <a:pt x="189862" y="338908"/>
                    <a:pt x="216649" y="124293"/>
                    <a:pt x="190757" y="266700"/>
                  </a:cubicBezTo>
                  <a:cubicBezTo>
                    <a:pt x="187302" y="285701"/>
                    <a:pt x="186781" y="305352"/>
                    <a:pt x="181232" y="323850"/>
                  </a:cubicBezTo>
                  <a:cubicBezTo>
                    <a:pt x="177152" y="337450"/>
                    <a:pt x="172222" y="351910"/>
                    <a:pt x="162182" y="361950"/>
                  </a:cubicBezTo>
                  <a:cubicBezTo>
                    <a:pt x="155871" y="368261"/>
                    <a:pt x="73206" y="437286"/>
                    <a:pt x="38357" y="457200"/>
                  </a:cubicBezTo>
                  <a:cubicBezTo>
                    <a:pt x="26029" y="464245"/>
                    <a:pt x="12957" y="469900"/>
                    <a:pt x="257" y="476250"/>
                  </a:cubicBezTo>
                  <a:cubicBezTo>
                    <a:pt x="33740" y="526475"/>
                    <a:pt x="0" y="489747"/>
                    <a:pt x="57407" y="514350"/>
                  </a:cubicBezTo>
                  <a:cubicBezTo>
                    <a:pt x="114185" y="538684"/>
                    <a:pt x="57662" y="533400"/>
                    <a:pt x="114557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5601950" y="4551765"/>
              <a:ext cx="200025" cy="318040"/>
            </a:xfrm>
            <a:custGeom>
              <a:avLst/>
              <a:gdLst>
                <a:gd name="connsiteX0" fmla="*/ 95765 w 200540"/>
                <a:gd name="connsiteY0" fmla="*/ 0 h 409575"/>
                <a:gd name="connsiteX1" fmla="*/ 67190 w 200540"/>
                <a:gd name="connsiteY1" fmla="*/ 133350 h 409575"/>
                <a:gd name="connsiteX2" fmla="*/ 48140 w 200540"/>
                <a:gd name="connsiteY2" fmla="*/ 200025 h 409575"/>
                <a:gd name="connsiteX3" fmla="*/ 29090 w 200540"/>
                <a:gd name="connsiteY3" fmla="*/ 285750 h 409575"/>
                <a:gd name="connsiteX4" fmla="*/ 19565 w 200540"/>
                <a:gd name="connsiteY4" fmla="*/ 381000 h 409575"/>
                <a:gd name="connsiteX5" fmla="*/ 10040 w 200540"/>
                <a:gd name="connsiteY5" fmla="*/ 409575 h 409575"/>
                <a:gd name="connsiteX6" fmla="*/ 57665 w 200540"/>
                <a:gd name="connsiteY6" fmla="*/ 381000 h 409575"/>
                <a:gd name="connsiteX7" fmla="*/ 200540 w 200540"/>
                <a:gd name="connsiteY7" fmla="*/ 3524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540" h="409575">
                  <a:moveTo>
                    <a:pt x="95765" y="0"/>
                  </a:moveTo>
                  <a:cubicBezTo>
                    <a:pt x="84893" y="54358"/>
                    <a:pt x="80224" y="85560"/>
                    <a:pt x="67190" y="133350"/>
                  </a:cubicBezTo>
                  <a:cubicBezTo>
                    <a:pt x="61108" y="155650"/>
                    <a:pt x="53337" y="177503"/>
                    <a:pt x="48140" y="200025"/>
                  </a:cubicBezTo>
                  <a:cubicBezTo>
                    <a:pt x="22995" y="308987"/>
                    <a:pt x="51985" y="217066"/>
                    <a:pt x="29090" y="285750"/>
                  </a:cubicBezTo>
                  <a:cubicBezTo>
                    <a:pt x="25915" y="317500"/>
                    <a:pt x="24417" y="349463"/>
                    <a:pt x="19565" y="381000"/>
                  </a:cubicBezTo>
                  <a:cubicBezTo>
                    <a:pt x="18038" y="390923"/>
                    <a:pt x="0" y="409575"/>
                    <a:pt x="10040" y="409575"/>
                  </a:cubicBezTo>
                  <a:cubicBezTo>
                    <a:pt x="28553" y="409575"/>
                    <a:pt x="39933" y="386320"/>
                    <a:pt x="57665" y="381000"/>
                  </a:cubicBezTo>
                  <a:cubicBezTo>
                    <a:pt x="104185" y="367044"/>
                    <a:pt x="200540" y="352425"/>
                    <a:pt x="200540" y="3524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 rot="5400000">
              <a:off x="5608956" y="4166983"/>
              <a:ext cx="532532" cy="1587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55"/>
            <p:cNvSpPr txBox="1">
              <a:spLocks noChangeArrowheads="1"/>
            </p:cNvSpPr>
            <p:nvPr/>
          </p:nvSpPr>
          <p:spPr bwMode="auto">
            <a:xfrm>
              <a:off x="6065702" y="4068416"/>
              <a:ext cx="212634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Drift </a:t>
              </a:r>
              <a:r>
                <a:rPr lang="en-US" sz="1200" dirty="0" smtClean="0">
                  <a:latin typeface="Constantia" pitchFamily="18" charset="0"/>
                </a:rPr>
                <a:t>Gap: 13.2mm, 0.4kV/cm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68" name="TextBox 56"/>
            <p:cNvSpPr txBox="1">
              <a:spLocks noChangeArrowheads="1"/>
            </p:cNvSpPr>
            <p:nvPr/>
          </p:nvSpPr>
          <p:spPr bwMode="auto">
            <a:xfrm>
              <a:off x="6045656" y="4338570"/>
              <a:ext cx="217798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Transfer </a:t>
              </a:r>
              <a:r>
                <a:rPr lang="en-US" sz="1200" dirty="0" smtClean="0">
                  <a:latin typeface="Constantia" pitchFamily="18" charset="0"/>
                </a:rPr>
                <a:t>1: 1.6mm, 0.5kV/cm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69" name="TextBox 57"/>
            <p:cNvSpPr txBox="1">
              <a:spLocks noChangeArrowheads="1"/>
            </p:cNvSpPr>
            <p:nvPr/>
          </p:nvSpPr>
          <p:spPr bwMode="auto">
            <a:xfrm>
              <a:off x="6045656" y="4821698"/>
              <a:ext cx="244301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Constantia" pitchFamily="18" charset="0"/>
                </a:rPr>
                <a:t>Induction: 2.9mm, 2.3kV/cm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70" name="TextBox 58"/>
            <p:cNvSpPr txBox="1">
              <a:spLocks noChangeArrowheads="1"/>
            </p:cNvSpPr>
            <p:nvPr/>
          </p:nvSpPr>
          <p:spPr bwMode="auto">
            <a:xfrm>
              <a:off x="6045656" y="4660656"/>
              <a:ext cx="22667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Transfer </a:t>
              </a:r>
              <a:r>
                <a:rPr lang="en-US" sz="1200" dirty="0" smtClean="0">
                  <a:latin typeface="Constantia" pitchFamily="18" charset="0"/>
                </a:rPr>
                <a:t>3: 1.6mm,, 0.05kV/cm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71" name="TextBox 59"/>
            <p:cNvSpPr txBox="1">
              <a:spLocks noChangeArrowheads="1"/>
            </p:cNvSpPr>
            <p:nvPr/>
          </p:nvSpPr>
          <p:spPr bwMode="auto">
            <a:xfrm>
              <a:off x="3530946" y="4432341"/>
              <a:ext cx="6373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GEM </a:t>
              </a:r>
              <a:r>
                <a:rPr lang="en-US" sz="1200" dirty="0" smtClean="0">
                  <a:latin typeface="Constantia" pitchFamily="18" charset="0"/>
                </a:rPr>
                <a:t>2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72" name="TextBox 60"/>
            <p:cNvSpPr txBox="1">
              <a:spLocks noChangeArrowheads="1"/>
            </p:cNvSpPr>
            <p:nvPr/>
          </p:nvSpPr>
          <p:spPr bwMode="auto">
            <a:xfrm>
              <a:off x="3530946" y="4551765"/>
              <a:ext cx="63511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GEM </a:t>
              </a:r>
              <a:r>
                <a:rPr lang="en-US" sz="1200" dirty="0" smtClean="0">
                  <a:latin typeface="Constantia" pitchFamily="18" charset="0"/>
                </a:rPr>
                <a:t>3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73" name="TextBox 61"/>
            <p:cNvSpPr txBox="1">
              <a:spLocks noChangeArrowheads="1"/>
            </p:cNvSpPr>
            <p:nvPr/>
          </p:nvSpPr>
          <p:spPr bwMode="auto">
            <a:xfrm>
              <a:off x="3530946" y="4671189"/>
              <a:ext cx="65733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GEM </a:t>
              </a:r>
              <a:r>
                <a:rPr lang="en-US" sz="1200" dirty="0" smtClean="0">
                  <a:latin typeface="Constantia" pitchFamily="18" charset="0"/>
                </a:rPr>
                <a:t>4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74" name="TextBox 62"/>
            <p:cNvSpPr txBox="1">
              <a:spLocks noChangeArrowheads="1"/>
            </p:cNvSpPr>
            <p:nvPr/>
          </p:nvSpPr>
          <p:spPr bwMode="auto">
            <a:xfrm>
              <a:off x="3411200" y="3848943"/>
              <a:ext cx="54713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Mesh</a:t>
              </a:r>
            </a:p>
          </p:txBody>
        </p:sp>
        <p:sp>
          <p:nvSpPr>
            <p:cNvPr id="75" name="TextBox 63"/>
            <p:cNvSpPr txBox="1">
              <a:spLocks noChangeArrowheads="1"/>
            </p:cNvSpPr>
            <p:nvPr/>
          </p:nvSpPr>
          <p:spPr bwMode="auto">
            <a:xfrm>
              <a:off x="3331799" y="4805320"/>
              <a:ext cx="8525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X-Y Strips</a:t>
              </a:r>
            </a:p>
          </p:txBody>
        </p:sp>
        <p:cxnSp>
          <p:nvCxnSpPr>
            <p:cNvPr id="82" name="Elbow Connector 81"/>
            <p:cNvCxnSpPr/>
            <p:nvPr/>
          </p:nvCxnSpPr>
          <p:spPr bwMode="auto">
            <a:xfrm rot="16200000" flipH="1">
              <a:off x="5891742" y="4901354"/>
              <a:ext cx="414192" cy="304800"/>
            </a:xfrm>
            <a:prstGeom prst="bentConnector3">
              <a:avLst>
                <a:gd name="adj1" fmla="val 10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Isosceles Triangle 82"/>
            <p:cNvSpPr/>
            <p:nvPr/>
          </p:nvSpPr>
          <p:spPr bwMode="auto">
            <a:xfrm rot="5400000">
              <a:off x="6193184" y="5167216"/>
              <a:ext cx="236681" cy="228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4" name="Straight Connector 83"/>
            <p:cNvCxnSpPr/>
            <p:nvPr/>
          </p:nvCxnSpPr>
          <p:spPr bwMode="auto">
            <a:xfrm>
              <a:off x="6251238" y="5260850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73"/>
            <p:cNvSpPr txBox="1">
              <a:spLocks noChangeArrowheads="1"/>
            </p:cNvSpPr>
            <p:nvPr/>
          </p:nvSpPr>
          <p:spPr bwMode="auto">
            <a:xfrm>
              <a:off x="5801976" y="5399856"/>
              <a:ext cx="122277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Constantia" pitchFamily="18" charset="0"/>
                </a:rPr>
                <a:t>Preamp/Shaper</a:t>
              </a:r>
            </a:p>
            <a:p>
              <a:r>
                <a:rPr lang="en-US" sz="1200" dirty="0" smtClean="0">
                  <a:latin typeface="Constantia" pitchFamily="18" charset="0"/>
                </a:rPr>
                <a:t>Connected to bot. GEM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 bwMode="auto">
            <a:xfrm>
              <a:off x="5260538" y="3823085"/>
              <a:ext cx="157162" cy="12080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" name="Trapezoid 1"/>
            <p:cNvSpPr/>
            <p:nvPr/>
          </p:nvSpPr>
          <p:spPr>
            <a:xfrm>
              <a:off x="4876463" y="3892105"/>
              <a:ext cx="941087" cy="589554"/>
            </a:xfrm>
            <a:prstGeom prst="trapezoid">
              <a:avLst>
                <a:gd name="adj" fmla="val 73911"/>
              </a:avLst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/>
            <p:cNvCxnSpPr/>
            <p:nvPr/>
          </p:nvCxnSpPr>
          <p:spPr bwMode="auto">
            <a:xfrm>
              <a:off x="4294643" y="4507387"/>
              <a:ext cx="1738313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56"/>
            <p:cNvSpPr txBox="1">
              <a:spLocks noChangeArrowheads="1"/>
            </p:cNvSpPr>
            <p:nvPr/>
          </p:nvSpPr>
          <p:spPr bwMode="auto">
            <a:xfrm>
              <a:off x="6045656" y="4499613"/>
              <a:ext cx="216322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Transfer </a:t>
              </a:r>
              <a:r>
                <a:rPr lang="en-US" sz="1200" dirty="0" smtClean="0">
                  <a:latin typeface="Constantia" pitchFamily="18" charset="0"/>
                </a:rPr>
                <a:t>2: 1.6mm, 0.5kV/cm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92" name="TextBox 62"/>
            <p:cNvSpPr txBox="1">
              <a:spLocks noChangeArrowheads="1"/>
            </p:cNvSpPr>
            <p:nvPr/>
          </p:nvSpPr>
          <p:spPr bwMode="auto">
            <a:xfrm>
              <a:off x="4719829" y="3583464"/>
              <a:ext cx="151540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latin typeface="Constantia" pitchFamily="18" charset="0"/>
                </a:rPr>
                <a:t>Fe55 flood source</a:t>
              </a:r>
              <a:endParaRPr lang="en-US" sz="1200" dirty="0">
                <a:latin typeface="Constantia" pitchFamily="18" charset="0"/>
              </a:endParaRPr>
            </a:p>
          </p:txBody>
        </p:sp>
        <p:sp>
          <p:nvSpPr>
            <p:cNvPr id="93" name="TextBox 59"/>
            <p:cNvSpPr txBox="1">
              <a:spLocks noChangeArrowheads="1"/>
            </p:cNvSpPr>
            <p:nvPr/>
          </p:nvSpPr>
          <p:spPr bwMode="auto">
            <a:xfrm>
              <a:off x="3530946" y="4312917"/>
              <a:ext cx="60304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onstantia" pitchFamily="18" charset="0"/>
                </a:rPr>
                <a:t>GEM 1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378374" y="2922125"/>
            <a:ext cx="361509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Microscope pics of BNL GEMs</a:t>
            </a:r>
          </a:p>
          <a:p>
            <a:pPr algn="ctr"/>
            <a:r>
              <a:rPr lang="en-US" sz="1050" dirty="0" smtClean="0"/>
              <a:t>(image is hazy since GEMs are inside plastic bag for protection)</a:t>
            </a:r>
            <a:endParaRPr lang="en-US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9534525" y="3446528"/>
            <a:ext cx="1147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~Hole Size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9534525" y="4881997"/>
            <a:ext cx="1252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~Hole Pitch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141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240" y="2241550"/>
            <a:ext cx="5291667" cy="396875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95842" y="2241550"/>
            <a:ext cx="10905065" cy="3968750"/>
            <a:chOff x="672042" y="2416175"/>
            <a:chExt cx="10905065" cy="39687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042" y="2416175"/>
              <a:ext cx="5291666" cy="396874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5440" y="2416175"/>
              <a:ext cx="5291667" cy="396875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167262" y="5500419"/>
              <a:ext cx="2052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180, 200, 250, 295V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659873" y="5500419"/>
              <a:ext cx="2052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180, 200, 250, 275V</a:t>
              </a:r>
            </a:p>
          </p:txBody>
        </p:sp>
        <p:sp>
          <p:nvSpPr>
            <p:cNvPr id="8" name="Speech Bubble: Oval 10"/>
            <p:cNvSpPr/>
            <p:nvPr/>
          </p:nvSpPr>
          <p:spPr>
            <a:xfrm>
              <a:off x="8508341" y="2946999"/>
              <a:ext cx="940280" cy="892833"/>
            </a:xfrm>
            <a:prstGeom prst="wedgeEllipseCallout">
              <a:avLst>
                <a:gd name="adj1" fmla="val 71288"/>
                <a:gd name="adj2" fmla="val 576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peech Bubble: Oval 11"/>
            <p:cNvSpPr/>
            <p:nvPr/>
          </p:nvSpPr>
          <p:spPr>
            <a:xfrm>
              <a:off x="8508341" y="4607472"/>
              <a:ext cx="940280" cy="1077613"/>
            </a:xfrm>
            <a:prstGeom prst="wedgeEllipseCallout">
              <a:avLst>
                <a:gd name="adj1" fmla="val 75340"/>
                <a:gd name="adj2" fmla="val 35572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95324" y="3839832"/>
              <a:ext cx="1317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Conversions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 in TG1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646978" y="5239842"/>
              <a:ext cx="1317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Conversions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 in DG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61461" y="4126872"/>
            <a:ext cx="171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Eyeball Estimate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44710" y="1872218"/>
            <a:ext cx="340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Mode used for data taking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9991" y="1872218"/>
            <a:ext cx="418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Fast Acquisition Mode used for diagnostics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33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34699"/>
            <a:ext cx="5291666" cy="35886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634699"/>
            <a:ext cx="5291667" cy="35886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09910" y="3244333"/>
            <a:ext cx="199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Res(sigma) = 9.4%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02698" y="3244333"/>
            <a:ext cx="199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Res(sigma) = 10.3%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63217" y="1265366"/>
            <a:ext cx="20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180, 200, 250, 295V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615" y="1267598"/>
            <a:ext cx="20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180, 200, 250, 300V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67575" y="1524000"/>
            <a:ext cx="32385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71476" y="1154668"/>
            <a:ext cx="191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Preamp saturation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9625"/>
          </a:xfrm>
        </p:spPr>
        <p:txBody>
          <a:bodyPr/>
          <a:lstStyle/>
          <a:p>
            <a:r>
              <a:rPr lang="en-US" dirty="0"/>
              <a:t>Fit </a:t>
            </a:r>
            <a:r>
              <a:rPr lang="en-US" dirty="0" err="1"/>
              <a:t>histos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0" y="188133"/>
            <a:ext cx="6179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(Imported </a:t>
            </a:r>
            <a:r>
              <a:rPr lang="en-US" dirty="0" err="1"/>
              <a:t>histo</a:t>
            </a:r>
            <a:r>
              <a:rPr lang="en-US" dirty="0"/>
              <a:t> data into root for better estimate of resolution) </a:t>
            </a:r>
          </a:p>
        </p:txBody>
      </p:sp>
    </p:spTree>
    <p:extLst>
      <p:ext uri="{BB962C8B-B14F-4D97-AF65-F5344CB8AC3E}">
        <p14:creationId xmlns:p14="http://schemas.microsoft.com/office/powerpoint/2010/main" val="341635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44625"/>
            <a:ext cx="5291666" cy="3968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634699"/>
            <a:ext cx="5291667" cy="3588601"/>
          </a:xfrm>
          <a:prstGeom prst="rect">
            <a:avLst/>
          </a:prstGeom>
        </p:spPr>
      </p:pic>
      <p:sp>
        <p:nvSpPr>
          <p:cNvPr id="4" name="Title 10"/>
          <p:cNvSpPr txBox="1">
            <a:spLocks/>
          </p:cNvSpPr>
          <p:nvPr/>
        </p:nvSpPr>
        <p:spPr>
          <a:xfrm>
            <a:off x="0" y="0"/>
            <a:ext cx="10515600" cy="8096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Pedestsal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33632" y="5413374"/>
            <a:ext cx="491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Didn’t unfold pedestal width from sigma of pulse height </a:t>
            </a:r>
            <a:r>
              <a:rPr lang="en-US" dirty="0" smtClean="0">
                <a:sym typeface="Wingdings" panose="05000000000000000000" pitchFamily="2" charset="2"/>
              </a:rPr>
              <a:t>distributions since it’s negligible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66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2476" y="2124075"/>
            <a:ext cx="96012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Will repeat measurement once we get at least two 280um pitch foils, but for now we see approx. 10% (sigma) energy 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Where do we get the 280um pitch foils?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ikely using 280um pitch foils for 2 inner GEMs will worsen the resolution, but by x2.5?, not sure…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 the sketch of the WIS setup, it appears that an </a:t>
            </a:r>
            <a:r>
              <a:rPr lang="en-US" sz="1600" dirty="0" err="1" smtClean="0"/>
              <a:t>xray</a:t>
            </a:r>
            <a:r>
              <a:rPr lang="en-US" sz="1600" dirty="0" smtClean="0"/>
              <a:t> gun may have been used for the measurement (or maybe was left on inadvertently while using an Fe55 source); is it possible that the 24% sigma energy resolution measured by WIS has folded into it the full x-ray energy spectrum?  (Long shot, but just in case…)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43588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2103</TotalTime>
  <Words>414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Constantia</vt:lpstr>
      <vt:lpstr>Wingdings</vt:lpstr>
      <vt:lpstr>Office Theme</vt:lpstr>
      <vt:lpstr> Ne2K Gas Energy Resolution Measurement at BNL (I) </vt:lpstr>
      <vt:lpstr>PowerPoint Presentation</vt:lpstr>
      <vt:lpstr>PowerPoint Presentation</vt:lpstr>
      <vt:lpstr>Data Taking</vt:lpstr>
      <vt:lpstr>Fit histos</vt:lpstr>
      <vt:lpstr>PowerPoint Presentation</vt:lpstr>
      <vt:lpstr>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Amnet Copyeditor</dc:creator>
  <cp:lastModifiedBy>Bob Azmoun</cp:lastModifiedBy>
  <cp:revision>30</cp:revision>
  <dcterms:created xsi:type="dcterms:W3CDTF">2016-12-02T06:12:34Z</dcterms:created>
  <dcterms:modified xsi:type="dcterms:W3CDTF">2016-12-07T22:46:34Z</dcterms:modified>
</cp:coreProperties>
</file>